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1"/>
  </p:sldMasterIdLst>
  <p:sldIdLst>
    <p:sldId id="256" r:id="rId2"/>
    <p:sldId id="270" r:id="rId3"/>
    <p:sldId id="268" r:id="rId4"/>
    <p:sldId id="357" r:id="rId5"/>
    <p:sldId id="434" r:id="rId6"/>
    <p:sldId id="410" r:id="rId7"/>
    <p:sldId id="465" r:id="rId8"/>
    <p:sldId id="442" r:id="rId9"/>
    <p:sldId id="433" r:id="rId10"/>
    <p:sldId id="448" r:id="rId11"/>
    <p:sldId id="449" r:id="rId12"/>
    <p:sldId id="450" r:id="rId13"/>
    <p:sldId id="452" r:id="rId14"/>
    <p:sldId id="466" r:id="rId15"/>
    <p:sldId id="435" r:id="rId16"/>
    <p:sldId id="446" r:id="rId17"/>
    <p:sldId id="453" r:id="rId18"/>
    <p:sldId id="454" r:id="rId19"/>
    <p:sldId id="436" r:id="rId20"/>
    <p:sldId id="468" r:id="rId21"/>
    <p:sldId id="462" r:id="rId22"/>
    <p:sldId id="463" r:id="rId23"/>
    <p:sldId id="437" r:id="rId24"/>
    <p:sldId id="469" r:id="rId25"/>
    <p:sldId id="456" r:id="rId26"/>
    <p:sldId id="457" r:id="rId27"/>
    <p:sldId id="438" r:id="rId28"/>
    <p:sldId id="455" r:id="rId29"/>
    <p:sldId id="440" r:id="rId30"/>
    <p:sldId id="464" r:id="rId31"/>
    <p:sldId id="447" r:id="rId32"/>
    <p:sldId id="458" r:id="rId33"/>
    <p:sldId id="459" r:id="rId34"/>
    <p:sldId id="460" r:id="rId35"/>
    <p:sldId id="441" r:id="rId36"/>
    <p:sldId id="461" r:id="rId37"/>
    <p:sldId id="467" r:id="rId38"/>
    <p:sldId id="47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000"/>
    <a:srgbClr val="FAAF00"/>
    <a:srgbClr val="FF7C80"/>
    <a:srgbClr val="675642"/>
    <a:srgbClr val="A50021"/>
    <a:srgbClr val="000000"/>
    <a:srgbClr val="6F5E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 jasny 3 — Ak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a:t>Kliknij, aby edytować styl</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1839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531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pl-PL"/>
              <a:t>Kliknij, aby edytować styl</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5363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pl-PL"/>
              <a:t>Kliknij, aby edytować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97938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pl-PL"/>
              <a:t>Kliknij, aby edytować styl</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4972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pl-PL"/>
              <a:t>Kliknij, aby edytować styl</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a:t>Edytuj style wzorca tekstu</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a:t>Edytuj style wzorca tekstu</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3" name="Date Placeholder 2"/>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6122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pl-PL"/>
              <a:t>Kliknij, aby edytować styl</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3" name="Date Placeholder 2"/>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26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750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021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6928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a:t>Kliknij, aby edytować styl</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2633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8570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120000" y="2505075"/>
            <a:ext cx="5025216"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a:t>Edytuj style wzorca tekstu</a:t>
            </a:r>
          </a:p>
        </p:txBody>
      </p:sp>
      <p:sp>
        <p:nvSpPr>
          <p:cNvPr id="6" name="Content Placeholder 5"/>
          <p:cNvSpPr>
            <a:spLocks noGrp="1"/>
          </p:cNvSpPr>
          <p:nvPr>
            <p:ph sz="quarter" idx="4"/>
          </p:nvPr>
        </p:nvSpPr>
        <p:spPr>
          <a:xfrm>
            <a:off x="6319840" y="2505075"/>
            <a:ext cx="503554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2932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3458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7073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7754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734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61BEF0D-F0BB-DE4B-95CE-6DB70DBA9567}" type="datetimeFigureOut">
              <a:rPr lang="en-US" smtClean="0"/>
              <a:pPr/>
              <a:t>3/18/2019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1954297"/>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B75154-5ADD-4435-A576-7E928CDBB29D}"/>
              </a:ext>
            </a:extLst>
          </p:cNvPr>
          <p:cNvSpPr>
            <a:spLocks noGrp="1"/>
          </p:cNvSpPr>
          <p:nvPr>
            <p:ph type="ctrTitle"/>
          </p:nvPr>
        </p:nvSpPr>
        <p:spPr>
          <a:xfrm>
            <a:off x="-306897" y="35791"/>
            <a:ext cx="9144000" cy="1641490"/>
          </a:xfrm>
        </p:spPr>
        <p:txBody>
          <a:bodyPr>
            <a:noAutofit/>
          </a:bodyPr>
          <a:lstStyle/>
          <a:p>
            <a:r>
              <a:rPr lang="pl-PL" sz="9600" b="1" dirty="0">
                <a:solidFill>
                  <a:srgbClr val="FFC000"/>
                </a:solidFill>
                <a:latin typeface="Bahnschrift SemiBold SemiConden" panose="020B0502040204020203" pitchFamily="34" charset="0"/>
              </a:rPr>
              <a:t>APOKALIPSA</a:t>
            </a:r>
          </a:p>
        </p:txBody>
      </p:sp>
      <p:sp>
        <p:nvSpPr>
          <p:cNvPr id="3" name="Podtytuł 2">
            <a:extLst>
              <a:ext uri="{FF2B5EF4-FFF2-40B4-BE49-F238E27FC236}">
                <a16:creationId xmlns:a16="http://schemas.microsoft.com/office/drawing/2014/main" id="{0650AA65-011A-4DDC-B95A-0AB0B5705CA8}"/>
              </a:ext>
            </a:extLst>
          </p:cNvPr>
          <p:cNvSpPr>
            <a:spLocks noGrp="1"/>
          </p:cNvSpPr>
          <p:nvPr>
            <p:ph type="subTitle" idx="1"/>
          </p:nvPr>
        </p:nvSpPr>
        <p:spPr>
          <a:xfrm>
            <a:off x="-306897" y="1307310"/>
            <a:ext cx="9144000" cy="754025"/>
          </a:xfrm>
        </p:spPr>
        <p:txBody>
          <a:bodyPr>
            <a:normAutofit/>
          </a:bodyPr>
          <a:lstStyle/>
          <a:p>
            <a:r>
              <a:rPr lang="pl-PL" sz="3600" dirty="0"/>
              <a:t>KSIĘGA NADZIEI</a:t>
            </a:r>
          </a:p>
        </p:txBody>
      </p:sp>
      <p:pic>
        <p:nvPicPr>
          <p:cNvPr id="1026" name="Picture 2" descr="Obraz moÅ¼e zawieraÄ: co najmniej jedna osoba, przyroda i na zewnÄtrz">
            <a:extLst>
              <a:ext uri="{FF2B5EF4-FFF2-40B4-BE49-F238E27FC236}">
                <a16:creationId xmlns:a16="http://schemas.microsoft.com/office/drawing/2014/main" id="{09C6FB59-8AAD-4EED-8E41-4AD7E9B11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25"/>
            <a:ext cx="12192000" cy="6405563"/>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a:extLst>
              <a:ext uri="{FF2B5EF4-FFF2-40B4-BE49-F238E27FC236}">
                <a16:creationId xmlns:a16="http://schemas.microsoft.com/office/drawing/2014/main" id="{69AD2CBB-10B6-4618-A39F-B784FDD1A7F2}"/>
              </a:ext>
            </a:extLst>
          </p:cNvPr>
          <p:cNvSpPr/>
          <p:nvPr/>
        </p:nvSpPr>
        <p:spPr>
          <a:xfrm>
            <a:off x="6853806" y="5184397"/>
            <a:ext cx="2860645" cy="436228"/>
          </a:xfrm>
          <a:prstGeom prst="rect">
            <a:avLst/>
          </a:prstGeom>
          <a:solidFill>
            <a:srgbClr val="FAB000"/>
          </a:solidFill>
          <a:ln>
            <a:solidFill>
              <a:srgbClr val="FA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344351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e/e9/Apocalyptic_Woman_%28J%C3%A1uregui%29.jpg">
            <a:extLst>
              <a:ext uri="{FF2B5EF4-FFF2-40B4-BE49-F238E27FC236}">
                <a16:creationId xmlns:a16="http://schemas.microsoft.com/office/drawing/2014/main" id="{A4D41C95-6937-4ED6-957A-46EC5C88B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6550" y="0"/>
            <a:ext cx="38973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408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b/b6/Rubens_woman_of_apocalypse.jpg">
            <a:extLst>
              <a:ext uri="{FF2B5EF4-FFF2-40B4-BE49-F238E27FC236}">
                <a16:creationId xmlns:a16="http://schemas.microsoft.com/office/drawing/2014/main" id="{73E29DE0-1EA1-4741-B32E-83B19642F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552450"/>
            <a:ext cx="4476750" cy="575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686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EDB58-0BF4-4359-BF18-7CC69BDBB222}"/>
              </a:ext>
            </a:extLst>
          </p:cNvPr>
          <p:cNvSpPr>
            <a:spLocks noGrp="1"/>
          </p:cNvSpPr>
          <p:nvPr>
            <p:ph type="title"/>
          </p:nvPr>
        </p:nvSpPr>
        <p:spPr/>
        <p:txBody>
          <a:bodyPr>
            <a:noAutofit/>
          </a:bodyPr>
          <a:lstStyle/>
          <a:p>
            <a:r>
              <a:rPr lang="pl-PL" sz="4400" b="1" dirty="0">
                <a:solidFill>
                  <a:srgbClr val="FAB000"/>
                </a:solidFill>
              </a:rPr>
              <a:t>Kobieta obleczona w słońce</a:t>
            </a:r>
            <a:endParaRPr lang="pl-PL" sz="4400" b="1" dirty="0">
              <a:solidFill>
                <a:srgbClr val="FAB000"/>
              </a:solidFill>
              <a:latin typeface="Bahnschrift SemiBold SemiConden" panose="020B0502040204020203" pitchFamily="34" charset="0"/>
            </a:endParaRPr>
          </a:p>
        </p:txBody>
      </p:sp>
      <p:sp>
        <p:nvSpPr>
          <p:cNvPr id="3" name="Symbol zastępczy zawartości 2">
            <a:extLst>
              <a:ext uri="{FF2B5EF4-FFF2-40B4-BE49-F238E27FC236}">
                <a16:creationId xmlns:a16="http://schemas.microsoft.com/office/drawing/2014/main" id="{DA8E0F58-0D3D-4B43-8270-7DF27E4CFEB8}"/>
              </a:ext>
            </a:extLst>
          </p:cNvPr>
          <p:cNvSpPr>
            <a:spLocks noGrp="1"/>
          </p:cNvSpPr>
          <p:nvPr>
            <p:ph idx="1"/>
          </p:nvPr>
        </p:nvSpPr>
        <p:spPr>
          <a:xfrm>
            <a:off x="587230" y="1384184"/>
            <a:ext cx="10855354" cy="5259898"/>
          </a:xfrm>
        </p:spPr>
        <p:txBody>
          <a:bodyPr>
            <a:normAutofit/>
          </a:bodyPr>
          <a:lstStyle/>
          <a:p>
            <a:r>
              <a:rPr lang="pl-PL" dirty="0">
                <a:solidFill>
                  <a:schemeClr val="tx1"/>
                </a:solidFill>
              </a:rPr>
              <a:t>Flaga europejska została wybrana w 1955. Zaakceptowany projekt był jednym z kilku przygotowanych przez religijnego artystę </a:t>
            </a:r>
            <a:r>
              <a:rPr lang="pl-PL" dirty="0" err="1">
                <a:solidFill>
                  <a:srgbClr val="FFFF00"/>
                </a:solidFill>
              </a:rPr>
              <a:t>Arsène</a:t>
            </a:r>
            <a:r>
              <a:rPr lang="pl-PL" dirty="0">
                <a:solidFill>
                  <a:srgbClr val="FFFF00"/>
                </a:solidFill>
              </a:rPr>
              <a:t> </a:t>
            </a:r>
            <a:r>
              <a:rPr lang="pl-PL" dirty="0" err="1">
                <a:solidFill>
                  <a:srgbClr val="FFFF00"/>
                </a:solidFill>
              </a:rPr>
              <a:t>Heitza</a:t>
            </a:r>
            <a:r>
              <a:rPr lang="pl-PL" dirty="0">
                <a:solidFill>
                  <a:schemeClr val="tx1"/>
                </a:solidFill>
              </a:rPr>
              <a:t>. Niebieski kolor tła był dla niego odniesieniem do koloru płaszcza Matki Bożej powszechnie rozpoznawalnego w Europie. Wieniec z gwiazd był odniesieniem do opisu niewiasty z Apokalipsy. Dyplomaci przyjmujący projekt nie znali motywacji artysty. Zbiegiem okoliczności przedstawiciele narodów europejskich ostatecznie zaakceptowali projekt w dniu </a:t>
            </a:r>
            <a:r>
              <a:rPr lang="pl-PL" dirty="0">
                <a:solidFill>
                  <a:srgbClr val="FFFF00"/>
                </a:solidFill>
              </a:rPr>
              <a:t>uroczystości Niepokalanego Poczęcia</a:t>
            </a:r>
            <a:r>
              <a:rPr lang="pl-PL" dirty="0">
                <a:solidFill>
                  <a:schemeClr val="tx1"/>
                </a:solidFill>
              </a:rPr>
              <a:t>. </a:t>
            </a:r>
            <a:endParaRPr lang="pl-PL" i="1" dirty="0">
              <a:solidFill>
                <a:schemeClr val="tx1"/>
              </a:solidFill>
            </a:endParaRPr>
          </a:p>
        </p:txBody>
      </p:sp>
    </p:spTree>
    <p:extLst>
      <p:ext uri="{BB962C8B-B14F-4D97-AF65-F5344CB8AC3E}">
        <p14:creationId xmlns:p14="http://schemas.microsoft.com/office/powerpoint/2010/main" val="2475671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6BAB9D-0D93-4B42-88B9-1BAA03DFF7B7}"/>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5ECDE319-A855-4E9E-8541-24A9A6C4F27E}"/>
              </a:ext>
            </a:extLst>
          </p:cNvPr>
          <p:cNvSpPr>
            <a:spLocks noGrp="1"/>
          </p:cNvSpPr>
          <p:nvPr>
            <p:ph idx="1"/>
          </p:nvPr>
        </p:nvSpPr>
        <p:spPr/>
        <p:txBody>
          <a:bodyPr/>
          <a:lstStyle/>
          <a:p>
            <a:endParaRPr lang="pl-PL"/>
          </a:p>
        </p:txBody>
      </p:sp>
      <p:pic>
        <p:nvPicPr>
          <p:cNvPr id="5122" name="Picture 2" descr="https://upload.wikimedia.org/wikipedia/commons/thumb/b/b7/Flag_of_Europe.svg/1280px-Flag_of_Europe.svg.png">
            <a:extLst>
              <a:ext uri="{FF2B5EF4-FFF2-40B4-BE49-F238E27FC236}">
                <a16:creationId xmlns:a16="http://schemas.microsoft.com/office/drawing/2014/main" id="{6BE42E24-17E3-483E-8414-E8B2452C0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325" y="0"/>
            <a:ext cx="102917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551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CB3158-F80D-4D12-852D-A532179CDD40}"/>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44D13E2A-94D8-49BE-9C72-DE7517833050}"/>
              </a:ext>
            </a:extLst>
          </p:cNvPr>
          <p:cNvSpPr>
            <a:spLocks noGrp="1"/>
          </p:cNvSpPr>
          <p:nvPr>
            <p:ph idx="1"/>
          </p:nvPr>
        </p:nvSpPr>
        <p:spPr/>
        <p:txBody>
          <a:bodyPr/>
          <a:lstStyle/>
          <a:p>
            <a:endParaRPr lang="pl-PL"/>
          </a:p>
        </p:txBody>
      </p:sp>
      <p:pic>
        <p:nvPicPr>
          <p:cNvPr id="2050" name="Picture 2" descr="Znalezione obrazy dla zapytania niepokalana">
            <a:extLst>
              <a:ext uri="{FF2B5EF4-FFF2-40B4-BE49-F238E27FC236}">
                <a16:creationId xmlns:a16="http://schemas.microsoft.com/office/drawing/2014/main" id="{E5A80384-300E-4B95-978D-C035DC7E0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57150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284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EDB58-0BF4-4359-BF18-7CC69BDBB222}"/>
              </a:ext>
            </a:extLst>
          </p:cNvPr>
          <p:cNvSpPr>
            <a:spLocks noGrp="1"/>
          </p:cNvSpPr>
          <p:nvPr>
            <p:ph type="title"/>
          </p:nvPr>
        </p:nvSpPr>
        <p:spPr/>
        <p:txBody>
          <a:bodyPr>
            <a:noAutofit/>
          </a:bodyPr>
          <a:lstStyle/>
          <a:p>
            <a:r>
              <a:rPr lang="pl-PL" sz="4400" b="1" dirty="0">
                <a:solidFill>
                  <a:srgbClr val="FAB000"/>
                </a:solidFill>
              </a:rPr>
              <a:t>wielki smok ognisty</a:t>
            </a:r>
            <a:endParaRPr lang="pl-PL" sz="4400" b="1" dirty="0">
              <a:solidFill>
                <a:srgbClr val="FAB000"/>
              </a:solidFill>
              <a:latin typeface="Bahnschrift SemiBold SemiConden" panose="020B0502040204020203" pitchFamily="34" charset="0"/>
            </a:endParaRPr>
          </a:p>
        </p:txBody>
      </p:sp>
      <p:sp>
        <p:nvSpPr>
          <p:cNvPr id="3" name="Symbol zastępczy zawartości 2">
            <a:extLst>
              <a:ext uri="{FF2B5EF4-FFF2-40B4-BE49-F238E27FC236}">
                <a16:creationId xmlns:a16="http://schemas.microsoft.com/office/drawing/2014/main" id="{DA8E0F58-0D3D-4B43-8270-7DF27E4CFEB8}"/>
              </a:ext>
            </a:extLst>
          </p:cNvPr>
          <p:cNvSpPr>
            <a:spLocks noGrp="1"/>
          </p:cNvSpPr>
          <p:nvPr>
            <p:ph idx="1"/>
          </p:nvPr>
        </p:nvSpPr>
        <p:spPr>
          <a:xfrm>
            <a:off x="587230" y="1384184"/>
            <a:ext cx="10855354" cy="5259898"/>
          </a:xfrm>
        </p:spPr>
        <p:txBody>
          <a:bodyPr>
            <a:normAutofit/>
          </a:bodyPr>
          <a:lstStyle/>
          <a:p>
            <a:r>
              <a:rPr lang="el-GR" dirty="0">
                <a:solidFill>
                  <a:schemeClr val="tx1"/>
                </a:solidFill>
              </a:rPr>
              <a:t>Δρακων</a:t>
            </a:r>
            <a:endParaRPr lang="pl-PL" dirty="0">
              <a:solidFill>
                <a:schemeClr val="tx1"/>
              </a:solidFill>
            </a:endParaRPr>
          </a:p>
          <a:p>
            <a:r>
              <a:rPr lang="pl-PL" dirty="0"/>
              <a:t>Na niebie pojawił się kolejny znak. Tym razem Jan widzi wielkiego </a:t>
            </a:r>
            <a:r>
              <a:rPr lang="pl-PL" dirty="0">
                <a:solidFill>
                  <a:srgbClr val="FFFF00"/>
                </a:solidFill>
              </a:rPr>
              <a:t>czerwonego/rudego smoka</a:t>
            </a:r>
            <a:r>
              <a:rPr lang="pl-PL" dirty="0"/>
              <a:t> mającego 7 głów z królewskimi koronami oraz 10 rogów. </a:t>
            </a:r>
          </a:p>
          <a:p>
            <a:r>
              <a:rPr lang="pl-PL" dirty="0"/>
              <a:t>Jan utożsamia tego </a:t>
            </a:r>
            <a:r>
              <a:rPr lang="pl-PL" dirty="0">
                <a:solidFill>
                  <a:srgbClr val="FFFF00"/>
                </a:solidFill>
              </a:rPr>
              <a:t>smoka z szatanem</a:t>
            </a:r>
            <a:r>
              <a:rPr lang="pl-PL" dirty="0"/>
              <a:t>, starodawnym wężem z 3. rozdziału Księgi Rodzaju , </a:t>
            </a:r>
            <a:r>
              <a:rPr lang="pl-PL" dirty="0" err="1"/>
              <a:t>arcywrogiem</a:t>
            </a:r>
            <a:r>
              <a:rPr lang="pl-PL" dirty="0"/>
              <a:t> Boga i Jego ludu. 7-głowy potwór był dobrze znaną mitologiczną postacią w starożytnym świecie. </a:t>
            </a:r>
          </a:p>
          <a:p>
            <a:r>
              <a:rPr lang="pl-PL" dirty="0"/>
              <a:t>Jego 7 głów oznacza </a:t>
            </a:r>
            <a:r>
              <a:rPr lang="pl-PL" dirty="0">
                <a:solidFill>
                  <a:srgbClr val="FFFF00"/>
                </a:solidFill>
              </a:rPr>
              <a:t>historyczne królestwa </a:t>
            </a:r>
            <a:r>
              <a:rPr lang="pl-PL" dirty="0"/>
              <a:t>czy siły polityczne, przez które szatan działał, by sprzeciwiać się planom i zamierzeniom Boga w świecie oraz uciskać lud Boży. </a:t>
            </a:r>
          </a:p>
          <a:p>
            <a:endParaRPr lang="el-GR" dirty="0"/>
          </a:p>
          <a:p>
            <a:endParaRPr lang="el-GR" dirty="0"/>
          </a:p>
          <a:p>
            <a:endParaRPr lang="pl-PL" i="1" dirty="0">
              <a:solidFill>
                <a:schemeClr val="tx1">
                  <a:lumMod val="95000"/>
                </a:schemeClr>
              </a:solidFill>
            </a:endParaRPr>
          </a:p>
        </p:txBody>
      </p:sp>
    </p:spTree>
    <p:extLst>
      <p:ext uri="{BB962C8B-B14F-4D97-AF65-F5344CB8AC3E}">
        <p14:creationId xmlns:p14="http://schemas.microsoft.com/office/powerpoint/2010/main" val="3585480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EDB58-0BF4-4359-BF18-7CC69BDBB222}"/>
              </a:ext>
            </a:extLst>
          </p:cNvPr>
          <p:cNvSpPr>
            <a:spLocks noGrp="1"/>
          </p:cNvSpPr>
          <p:nvPr>
            <p:ph type="title"/>
          </p:nvPr>
        </p:nvSpPr>
        <p:spPr/>
        <p:txBody>
          <a:bodyPr>
            <a:noAutofit/>
          </a:bodyPr>
          <a:lstStyle/>
          <a:p>
            <a:r>
              <a:rPr lang="pl-PL" sz="4400" b="1" dirty="0">
                <a:solidFill>
                  <a:srgbClr val="FAB000"/>
                </a:solidFill>
              </a:rPr>
              <a:t>wielki smok ognisty</a:t>
            </a:r>
            <a:endParaRPr lang="pl-PL" sz="4400" b="1" dirty="0">
              <a:solidFill>
                <a:srgbClr val="FAB000"/>
              </a:solidFill>
              <a:latin typeface="Bahnschrift SemiBold SemiConden" panose="020B0502040204020203" pitchFamily="34" charset="0"/>
            </a:endParaRPr>
          </a:p>
        </p:txBody>
      </p:sp>
      <p:sp>
        <p:nvSpPr>
          <p:cNvPr id="3" name="Symbol zastępczy zawartości 2">
            <a:extLst>
              <a:ext uri="{FF2B5EF4-FFF2-40B4-BE49-F238E27FC236}">
                <a16:creationId xmlns:a16="http://schemas.microsoft.com/office/drawing/2014/main" id="{DA8E0F58-0D3D-4B43-8270-7DF27E4CFEB8}"/>
              </a:ext>
            </a:extLst>
          </p:cNvPr>
          <p:cNvSpPr>
            <a:spLocks noGrp="1"/>
          </p:cNvSpPr>
          <p:nvPr>
            <p:ph idx="1"/>
          </p:nvPr>
        </p:nvSpPr>
        <p:spPr>
          <a:xfrm>
            <a:off x="587230" y="1384184"/>
            <a:ext cx="10855354" cy="5259898"/>
          </a:xfrm>
        </p:spPr>
        <p:txBody>
          <a:bodyPr>
            <a:normAutofit/>
          </a:bodyPr>
          <a:lstStyle/>
          <a:p>
            <a:r>
              <a:rPr lang="pl-PL" dirty="0"/>
              <a:t>Te wyobrażenia świadczą, że szatan stoi za </a:t>
            </a:r>
            <a:r>
              <a:rPr lang="pl-PL" dirty="0">
                <a:solidFill>
                  <a:srgbClr val="FFFF00"/>
                </a:solidFill>
              </a:rPr>
              <a:t>Cesarstwem Rzymskim</a:t>
            </a:r>
            <a:r>
              <a:rPr lang="pl-PL" dirty="0"/>
              <a:t>, które usiłowało unicestwić długo oczekiwanego Mesjasza, Jezusa Chrystusa.</a:t>
            </a:r>
          </a:p>
          <a:p>
            <a:r>
              <a:rPr lang="pl-PL" dirty="0"/>
              <a:t> Jego ogon „zmiótł trzecią część gwiazd niebieskich i strącił je na ziemię” W Biblii </a:t>
            </a:r>
            <a:r>
              <a:rPr lang="pl-PL" dirty="0">
                <a:solidFill>
                  <a:srgbClr val="FFFF00"/>
                </a:solidFill>
              </a:rPr>
              <a:t>ogon</a:t>
            </a:r>
            <a:r>
              <a:rPr lang="pl-PL" dirty="0"/>
              <a:t> jest symbolicznym narzędziem zwiedzenia </a:t>
            </a:r>
          </a:p>
          <a:p>
            <a:r>
              <a:rPr lang="pl-PL" dirty="0"/>
              <a:t>W Apokalipsie Jana szatan jest przedstawiony jako rzeczywisty wróg, a nie wydumana postać. Stoi on za wszelkim złem przejawiającym się na ziemi.</a:t>
            </a:r>
            <a:endParaRPr lang="el-GR" dirty="0"/>
          </a:p>
        </p:txBody>
      </p:sp>
    </p:spTree>
    <p:extLst>
      <p:ext uri="{BB962C8B-B14F-4D97-AF65-F5344CB8AC3E}">
        <p14:creationId xmlns:p14="http://schemas.microsoft.com/office/powerpoint/2010/main" val="73883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48EC42-7C22-4A0A-BA0B-A7EE467D1615}"/>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F989B965-A870-40E8-9847-790611E0F975}"/>
              </a:ext>
            </a:extLst>
          </p:cNvPr>
          <p:cNvSpPr>
            <a:spLocks noGrp="1"/>
          </p:cNvSpPr>
          <p:nvPr>
            <p:ph idx="1"/>
          </p:nvPr>
        </p:nvSpPr>
        <p:spPr/>
        <p:txBody>
          <a:bodyPr/>
          <a:lstStyle/>
          <a:p>
            <a:endParaRPr lang="pl-PL"/>
          </a:p>
        </p:txBody>
      </p:sp>
      <p:pic>
        <p:nvPicPr>
          <p:cNvPr id="6146" name="Picture 2" descr="Znalezione obrazy dla zapytania smok apokalipsa">
            <a:extLst>
              <a:ext uri="{FF2B5EF4-FFF2-40B4-BE49-F238E27FC236}">
                <a16:creationId xmlns:a16="http://schemas.microsoft.com/office/drawing/2014/main" id="{52108689-0B7D-4F93-8428-C5427D3C1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785813"/>
            <a:ext cx="8572500" cy="528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730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794F67-81E5-45EA-BC84-0042387C67A2}"/>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9EB62D7B-C83F-4FF3-840B-D7C1029E8F86}"/>
              </a:ext>
            </a:extLst>
          </p:cNvPr>
          <p:cNvSpPr>
            <a:spLocks noGrp="1"/>
          </p:cNvSpPr>
          <p:nvPr>
            <p:ph idx="1"/>
          </p:nvPr>
        </p:nvSpPr>
        <p:spPr/>
        <p:txBody>
          <a:bodyPr/>
          <a:lstStyle/>
          <a:p>
            <a:endParaRPr lang="pl-PL"/>
          </a:p>
        </p:txBody>
      </p:sp>
      <p:pic>
        <p:nvPicPr>
          <p:cNvPr id="7170" name="Picture 2" descr="Znalezione obrazy dla zapytania smok apokalipsa">
            <a:extLst>
              <a:ext uri="{FF2B5EF4-FFF2-40B4-BE49-F238E27FC236}">
                <a16:creationId xmlns:a16="http://schemas.microsoft.com/office/drawing/2014/main" id="{F0C3C929-44AC-4A22-BB68-4638C304C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971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EDB58-0BF4-4359-BF18-7CC69BDBB222}"/>
              </a:ext>
            </a:extLst>
          </p:cNvPr>
          <p:cNvSpPr>
            <a:spLocks noGrp="1"/>
          </p:cNvSpPr>
          <p:nvPr>
            <p:ph type="title"/>
          </p:nvPr>
        </p:nvSpPr>
        <p:spPr/>
        <p:txBody>
          <a:bodyPr>
            <a:noAutofit/>
          </a:bodyPr>
          <a:lstStyle/>
          <a:p>
            <a:r>
              <a:rPr lang="pl-PL" sz="4400" b="1" dirty="0">
                <a:solidFill>
                  <a:srgbClr val="FAB000"/>
                </a:solidFill>
              </a:rPr>
              <a:t>I urodziła syna – mężczyznę</a:t>
            </a:r>
            <a:endParaRPr lang="pl-PL" sz="4400" b="1" dirty="0">
              <a:solidFill>
                <a:srgbClr val="FAB000"/>
              </a:solidFill>
              <a:latin typeface="Bahnschrift SemiBold SemiConden" panose="020B0502040204020203" pitchFamily="34" charset="0"/>
            </a:endParaRPr>
          </a:p>
        </p:txBody>
      </p:sp>
      <p:sp>
        <p:nvSpPr>
          <p:cNvPr id="3" name="Symbol zastępczy zawartości 2">
            <a:extLst>
              <a:ext uri="{FF2B5EF4-FFF2-40B4-BE49-F238E27FC236}">
                <a16:creationId xmlns:a16="http://schemas.microsoft.com/office/drawing/2014/main" id="{DA8E0F58-0D3D-4B43-8270-7DF27E4CFEB8}"/>
              </a:ext>
            </a:extLst>
          </p:cNvPr>
          <p:cNvSpPr>
            <a:spLocks noGrp="1"/>
          </p:cNvSpPr>
          <p:nvPr>
            <p:ph idx="1"/>
          </p:nvPr>
        </p:nvSpPr>
        <p:spPr>
          <a:xfrm>
            <a:off x="587230" y="1384184"/>
            <a:ext cx="10855354" cy="5259898"/>
          </a:xfrm>
        </p:spPr>
        <p:txBody>
          <a:bodyPr>
            <a:normAutofit/>
          </a:bodyPr>
          <a:lstStyle/>
          <a:p>
            <a:r>
              <a:rPr lang="pl-PL" dirty="0"/>
              <a:t>Choć szatan usiłował zamordować nowo narodzone Dziecię, nie był w stanie tego uczynić, gdyż zostało Ono </a:t>
            </a:r>
            <a:r>
              <a:rPr lang="pl-PL" dirty="0">
                <a:solidFill>
                  <a:srgbClr val="FFFF00"/>
                </a:solidFill>
              </a:rPr>
              <a:t>zabrane do nieba</a:t>
            </a:r>
            <a:r>
              <a:rPr lang="pl-PL" dirty="0"/>
              <a:t>, do tronu Bożego.</a:t>
            </a:r>
          </a:p>
          <a:p>
            <a:r>
              <a:rPr lang="pl-PL" dirty="0"/>
              <a:t>Wizja ta dotyczy wyniesienia Chrystusa na tron Boży po Jego </a:t>
            </a:r>
            <a:r>
              <a:rPr lang="pl-PL" dirty="0">
                <a:solidFill>
                  <a:srgbClr val="FFFF00"/>
                </a:solidFill>
              </a:rPr>
              <a:t>wniebowstąpieniu</a:t>
            </a:r>
            <a:r>
              <a:rPr lang="pl-PL" dirty="0"/>
              <a:t>. </a:t>
            </a:r>
          </a:p>
          <a:p>
            <a:r>
              <a:rPr lang="pl-PL" dirty="0"/>
              <a:t>Opis mówi nam, że po wniebowstąpieniu Chrystusa i Jego wyniesieniu na niebiański tron w niebie wybuchła wojna. </a:t>
            </a:r>
            <a:endParaRPr lang="el-GR" dirty="0"/>
          </a:p>
          <a:p>
            <a:r>
              <a:rPr lang="pl-PL" dirty="0"/>
              <a:t>To wydarzenie doprowadziło ostatecznie do </a:t>
            </a:r>
            <a:r>
              <a:rPr lang="pl-PL" dirty="0">
                <a:solidFill>
                  <a:srgbClr val="FFFF00"/>
                </a:solidFill>
              </a:rPr>
              <a:t>trwałego usunięcia szatana z nieba </a:t>
            </a:r>
            <a:r>
              <a:rPr lang="pl-PL" dirty="0"/>
              <a:t>(zob. </a:t>
            </a:r>
            <a:r>
              <a:rPr lang="pl-PL" dirty="0" err="1"/>
              <a:t>Ap</a:t>
            </a:r>
            <a:r>
              <a:rPr lang="pl-PL" dirty="0"/>
              <a:t> 12,10). ­­­­­Gdy Chrystus został zabrany do nieba, do tronu Bożego, kobieta symbolizująca Kościół znalazła Bożą ochronę na pustyni.</a:t>
            </a:r>
          </a:p>
          <a:p>
            <a:endParaRPr lang="el-GR" dirty="0"/>
          </a:p>
          <a:p>
            <a:endParaRPr lang="el-GR" dirty="0"/>
          </a:p>
          <a:p>
            <a:endParaRPr lang="el-GR" dirty="0"/>
          </a:p>
          <a:p>
            <a:endParaRPr lang="pl-PL" i="1" dirty="0">
              <a:solidFill>
                <a:schemeClr val="tx1">
                  <a:lumMod val="95000"/>
                </a:schemeClr>
              </a:solidFill>
            </a:endParaRPr>
          </a:p>
        </p:txBody>
      </p:sp>
    </p:spTree>
    <p:extLst>
      <p:ext uri="{BB962C8B-B14F-4D97-AF65-F5344CB8AC3E}">
        <p14:creationId xmlns:p14="http://schemas.microsoft.com/office/powerpoint/2010/main" val="4043728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EDB58-0BF4-4359-BF18-7CC69BDBB222}"/>
              </a:ext>
            </a:extLst>
          </p:cNvPr>
          <p:cNvSpPr>
            <a:spLocks noGrp="1"/>
          </p:cNvSpPr>
          <p:nvPr>
            <p:ph type="title"/>
          </p:nvPr>
        </p:nvSpPr>
        <p:spPr/>
        <p:txBody>
          <a:bodyPr>
            <a:normAutofit/>
          </a:bodyPr>
          <a:lstStyle/>
          <a:p>
            <a:pPr algn="ctr"/>
            <a:r>
              <a:rPr lang="pl-PL" b="1" dirty="0">
                <a:solidFill>
                  <a:srgbClr val="FFC000"/>
                </a:solidFill>
                <a:latin typeface="Bahnschrift SemiBold SemiConden" panose="020B0502040204020203" pitchFamily="34" charset="0"/>
              </a:rPr>
              <a:t>Wielki znak na niebie</a:t>
            </a:r>
            <a:endParaRPr lang="pl-PL" sz="5400" b="1" dirty="0">
              <a:solidFill>
                <a:srgbClr val="FFC000"/>
              </a:solidFill>
              <a:latin typeface="Bahnschrift SemiBold SemiConden" panose="020B0502040204020203" pitchFamily="34" charset="0"/>
            </a:endParaRPr>
          </a:p>
        </p:txBody>
      </p:sp>
      <p:sp>
        <p:nvSpPr>
          <p:cNvPr id="3" name="Symbol zastępczy zawartości 2">
            <a:extLst>
              <a:ext uri="{FF2B5EF4-FFF2-40B4-BE49-F238E27FC236}">
                <a16:creationId xmlns:a16="http://schemas.microsoft.com/office/drawing/2014/main" id="{DA8E0F58-0D3D-4B43-8270-7DF27E4CFEB8}"/>
              </a:ext>
            </a:extLst>
          </p:cNvPr>
          <p:cNvSpPr>
            <a:spLocks noGrp="1"/>
          </p:cNvSpPr>
          <p:nvPr>
            <p:ph idx="1"/>
          </p:nvPr>
        </p:nvSpPr>
        <p:spPr>
          <a:xfrm>
            <a:off x="1120000" y="1473287"/>
            <a:ext cx="10233800" cy="4351338"/>
          </a:xfrm>
        </p:spPr>
        <p:txBody>
          <a:bodyPr>
            <a:normAutofit/>
          </a:bodyPr>
          <a:lstStyle/>
          <a:p>
            <a:pPr marL="0" indent="0" algn="ctr">
              <a:buNone/>
            </a:pPr>
            <a:r>
              <a:rPr lang="pl-PL" sz="3200" b="1" dirty="0" err="1"/>
              <a:t>Ap</a:t>
            </a:r>
            <a:r>
              <a:rPr lang="pl-PL" sz="3200" b="1" dirty="0"/>
              <a:t> 12</a:t>
            </a:r>
          </a:p>
        </p:txBody>
      </p:sp>
      <p:pic>
        <p:nvPicPr>
          <p:cNvPr id="4" name="Picture 2" descr="Znalezione obrazy dla zapytania maryja sÅoÅce">
            <a:extLst>
              <a:ext uri="{FF2B5EF4-FFF2-40B4-BE49-F238E27FC236}">
                <a16:creationId xmlns:a16="http://schemas.microsoft.com/office/drawing/2014/main" id="{06E78E09-9D35-4B8D-9453-7359182ECC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976" y="2203508"/>
            <a:ext cx="59436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726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D96557-FB62-4E6B-92E1-F8CFC3055E49}"/>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082E336B-8413-453D-A17B-D4978EE427A8}"/>
              </a:ext>
            </a:extLst>
          </p:cNvPr>
          <p:cNvSpPr>
            <a:spLocks noGrp="1"/>
          </p:cNvSpPr>
          <p:nvPr>
            <p:ph idx="1"/>
          </p:nvPr>
        </p:nvSpPr>
        <p:spPr/>
        <p:txBody>
          <a:bodyPr/>
          <a:lstStyle/>
          <a:p>
            <a:endParaRPr lang="pl-PL"/>
          </a:p>
        </p:txBody>
      </p:sp>
      <p:pic>
        <p:nvPicPr>
          <p:cNvPr id="1026" name="Picture 2" descr="Znalezione obrazy dla zapytania beasts revelation">
            <a:extLst>
              <a:ext uri="{FF2B5EF4-FFF2-40B4-BE49-F238E27FC236}">
                <a16:creationId xmlns:a16="http://schemas.microsoft.com/office/drawing/2014/main" id="{BA5D80C4-1AE4-4DAD-B0B1-8F2488273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313" y="1128713"/>
            <a:ext cx="6429375" cy="460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919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E19945-376F-4B9C-B36E-691984E4408D}"/>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A44EBAE5-B6EF-4C06-893D-6AA852F34AC5}"/>
              </a:ext>
            </a:extLst>
          </p:cNvPr>
          <p:cNvSpPr>
            <a:spLocks noGrp="1"/>
          </p:cNvSpPr>
          <p:nvPr>
            <p:ph idx="1"/>
          </p:nvPr>
        </p:nvSpPr>
        <p:spPr/>
        <p:txBody>
          <a:bodyPr/>
          <a:lstStyle/>
          <a:p>
            <a:endParaRPr lang="pl-PL"/>
          </a:p>
        </p:txBody>
      </p:sp>
      <p:pic>
        <p:nvPicPr>
          <p:cNvPr id="1026" name="Picture 2" descr="Znalezione obrazy dla zapytania wniebowstapienie">
            <a:extLst>
              <a:ext uri="{FF2B5EF4-FFF2-40B4-BE49-F238E27FC236}">
                <a16:creationId xmlns:a16="http://schemas.microsoft.com/office/drawing/2014/main" id="{7499524B-1F0D-4E74-862E-69EB9627D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6550" y="0"/>
            <a:ext cx="38973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499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5E4F90-26BC-441C-863C-D5019266491F}"/>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017CE147-00BD-4A8E-897A-7DB009D31485}"/>
              </a:ext>
            </a:extLst>
          </p:cNvPr>
          <p:cNvSpPr>
            <a:spLocks noGrp="1"/>
          </p:cNvSpPr>
          <p:nvPr>
            <p:ph idx="1"/>
          </p:nvPr>
        </p:nvSpPr>
        <p:spPr/>
        <p:txBody>
          <a:bodyPr/>
          <a:lstStyle/>
          <a:p>
            <a:endParaRPr lang="pl-PL"/>
          </a:p>
        </p:txBody>
      </p:sp>
      <p:pic>
        <p:nvPicPr>
          <p:cNvPr id="2050" name="Picture 2" descr="Znalezione obrazy dla zapytania wniebowstapienie">
            <a:extLst>
              <a:ext uri="{FF2B5EF4-FFF2-40B4-BE49-F238E27FC236}">
                <a16:creationId xmlns:a16="http://schemas.microsoft.com/office/drawing/2014/main" id="{13C91C53-2F45-447D-AAF3-89FAAFE9E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275" y="914400"/>
            <a:ext cx="626745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526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EDB58-0BF4-4359-BF18-7CC69BDBB222}"/>
              </a:ext>
            </a:extLst>
          </p:cNvPr>
          <p:cNvSpPr>
            <a:spLocks noGrp="1"/>
          </p:cNvSpPr>
          <p:nvPr>
            <p:ph type="title"/>
          </p:nvPr>
        </p:nvSpPr>
        <p:spPr/>
        <p:txBody>
          <a:bodyPr>
            <a:noAutofit/>
          </a:bodyPr>
          <a:lstStyle/>
          <a:p>
            <a:r>
              <a:rPr lang="pl-PL" sz="4400" b="1" dirty="0">
                <a:solidFill>
                  <a:srgbClr val="FAB000"/>
                </a:solidFill>
              </a:rPr>
              <a:t>Michał i jego aniołowie</a:t>
            </a:r>
            <a:endParaRPr lang="pl-PL" sz="4400" b="1" dirty="0">
              <a:solidFill>
                <a:srgbClr val="FAB000"/>
              </a:solidFill>
              <a:latin typeface="Bahnschrift SemiBold SemiConden" panose="020B0502040204020203" pitchFamily="34" charset="0"/>
            </a:endParaRPr>
          </a:p>
        </p:txBody>
      </p:sp>
      <p:sp>
        <p:nvSpPr>
          <p:cNvPr id="3" name="Symbol zastępczy zawartości 2">
            <a:extLst>
              <a:ext uri="{FF2B5EF4-FFF2-40B4-BE49-F238E27FC236}">
                <a16:creationId xmlns:a16="http://schemas.microsoft.com/office/drawing/2014/main" id="{DA8E0F58-0D3D-4B43-8270-7DF27E4CFEB8}"/>
              </a:ext>
            </a:extLst>
          </p:cNvPr>
          <p:cNvSpPr>
            <a:spLocks noGrp="1"/>
          </p:cNvSpPr>
          <p:nvPr>
            <p:ph idx="1"/>
          </p:nvPr>
        </p:nvSpPr>
        <p:spPr>
          <a:xfrm>
            <a:off x="587230" y="1384184"/>
            <a:ext cx="10855354" cy="5259898"/>
          </a:xfrm>
        </p:spPr>
        <p:txBody>
          <a:bodyPr>
            <a:normAutofit/>
          </a:bodyPr>
          <a:lstStyle/>
          <a:p>
            <a:r>
              <a:rPr lang="pl-PL" dirty="0"/>
              <a:t>Michał i Jego aniołowie walczyli przeciwko szatanowi i jego aniołom. Michał to Wódz Niebiańskich Zastępów. </a:t>
            </a:r>
          </a:p>
          <a:p>
            <a:r>
              <a:rPr lang="pl-PL" dirty="0">
                <a:solidFill>
                  <a:srgbClr val="FFFF00"/>
                </a:solidFill>
              </a:rPr>
              <a:t>Michał to eschatologiczne imię Chrystusa</a:t>
            </a:r>
            <a:r>
              <a:rPr lang="pl-PL" dirty="0"/>
              <a:t>. W 12. rozdziale Apokalipsy  Chrystus prowadzi niebiańską armię w walce przeciwko szatanowi. Szatan i jego aniołowie usiłują walczyć, ale ponieważ nie są dość silni, ostatecznie przegrywają w tej walce.</a:t>
            </a:r>
          </a:p>
          <a:p>
            <a:r>
              <a:rPr lang="pl-PL" dirty="0"/>
              <a:t> Wskutek tego szatan i jego siły są usunięte z nieba i posłane na ziemię (zob. </a:t>
            </a:r>
            <a:r>
              <a:rPr lang="pl-PL" dirty="0" err="1"/>
              <a:t>Ap</a:t>
            </a:r>
            <a:r>
              <a:rPr lang="pl-PL" dirty="0"/>
              <a:t> 12,9). </a:t>
            </a:r>
            <a:endParaRPr lang="el-GR" dirty="0"/>
          </a:p>
          <a:p>
            <a:endParaRPr lang="el-GR" dirty="0"/>
          </a:p>
          <a:p>
            <a:endParaRPr lang="el-GR" dirty="0"/>
          </a:p>
          <a:p>
            <a:endParaRPr lang="pl-PL" i="1" dirty="0">
              <a:solidFill>
                <a:schemeClr val="tx1">
                  <a:lumMod val="95000"/>
                </a:schemeClr>
              </a:solidFill>
            </a:endParaRPr>
          </a:p>
        </p:txBody>
      </p:sp>
    </p:spTree>
    <p:extLst>
      <p:ext uri="{BB962C8B-B14F-4D97-AF65-F5344CB8AC3E}">
        <p14:creationId xmlns:p14="http://schemas.microsoft.com/office/powerpoint/2010/main" val="2479752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8FBAE9-F8E2-497F-8C1A-5CBC3E0C7A0D}"/>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C9464A5D-8561-4F67-8E7D-C3CA4AD2C1A3}"/>
              </a:ext>
            </a:extLst>
          </p:cNvPr>
          <p:cNvSpPr>
            <a:spLocks noGrp="1"/>
          </p:cNvSpPr>
          <p:nvPr>
            <p:ph idx="1"/>
          </p:nvPr>
        </p:nvSpPr>
        <p:spPr/>
        <p:txBody>
          <a:bodyPr/>
          <a:lstStyle/>
          <a:p>
            <a:endParaRPr lang="pl-PL"/>
          </a:p>
        </p:txBody>
      </p:sp>
      <p:pic>
        <p:nvPicPr>
          <p:cNvPr id="1026" name="Picture 2" descr="https://www.michalineum.pl/wp-content/uploads/2018/08/MichalArch.jpg">
            <a:extLst>
              <a:ext uri="{FF2B5EF4-FFF2-40B4-BE49-F238E27FC236}">
                <a16:creationId xmlns:a16="http://schemas.microsoft.com/office/drawing/2014/main" id="{4F2FF94C-1216-4C56-82B3-932AF4770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7163" y="109538"/>
            <a:ext cx="4257675" cy="663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183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F7D0D2-D56A-451C-8CF8-F21B8ABBA074}"/>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FA514EEF-638E-4173-BEE7-F9346E66AEE1}"/>
              </a:ext>
            </a:extLst>
          </p:cNvPr>
          <p:cNvSpPr>
            <a:spLocks noGrp="1"/>
          </p:cNvSpPr>
          <p:nvPr>
            <p:ph idx="1"/>
          </p:nvPr>
        </p:nvSpPr>
        <p:spPr/>
        <p:txBody>
          <a:bodyPr/>
          <a:lstStyle/>
          <a:p>
            <a:endParaRPr lang="pl-PL"/>
          </a:p>
        </p:txBody>
      </p:sp>
      <p:pic>
        <p:nvPicPr>
          <p:cNvPr id="9218" name="Picture 2" descr="Znalezione obrazy dla zapytania michaÅ archanioÅ">
            <a:extLst>
              <a:ext uri="{FF2B5EF4-FFF2-40B4-BE49-F238E27FC236}">
                <a16:creationId xmlns:a16="http://schemas.microsoft.com/office/drawing/2014/main" id="{51A21E7D-88A8-4C97-9B60-6AA308F74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663" y="1362075"/>
            <a:ext cx="3114675"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368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922922-596F-47AD-9163-1F5EF48E056B}"/>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DD3953D7-47F9-48DF-AA88-1045E532FCCB}"/>
              </a:ext>
            </a:extLst>
          </p:cNvPr>
          <p:cNvSpPr>
            <a:spLocks noGrp="1"/>
          </p:cNvSpPr>
          <p:nvPr>
            <p:ph idx="1"/>
          </p:nvPr>
        </p:nvSpPr>
        <p:spPr/>
        <p:txBody>
          <a:bodyPr/>
          <a:lstStyle/>
          <a:p>
            <a:endParaRPr lang="pl-PL"/>
          </a:p>
        </p:txBody>
      </p:sp>
      <p:pic>
        <p:nvPicPr>
          <p:cNvPr id="10242" name="Picture 2" descr="Znalezione obrazy dla zapytania michaÅ archanioÅ">
            <a:extLst>
              <a:ext uri="{FF2B5EF4-FFF2-40B4-BE49-F238E27FC236}">
                <a16:creationId xmlns:a16="http://schemas.microsoft.com/office/drawing/2014/main" id="{85444C63-643B-45D0-9F5A-470535E76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788" y="0"/>
            <a:ext cx="49228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289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EDB58-0BF4-4359-BF18-7CC69BDBB222}"/>
              </a:ext>
            </a:extLst>
          </p:cNvPr>
          <p:cNvSpPr>
            <a:spLocks noGrp="1"/>
          </p:cNvSpPr>
          <p:nvPr>
            <p:ph type="title"/>
          </p:nvPr>
        </p:nvSpPr>
        <p:spPr/>
        <p:txBody>
          <a:bodyPr>
            <a:noAutofit/>
          </a:bodyPr>
          <a:lstStyle/>
          <a:p>
            <a:r>
              <a:rPr lang="pl-PL" sz="4400" b="1" dirty="0">
                <a:solidFill>
                  <a:srgbClr val="FAB000"/>
                </a:solidFill>
              </a:rPr>
              <a:t>diabeł  i szatan</a:t>
            </a:r>
            <a:endParaRPr lang="pl-PL" sz="4400" b="1" dirty="0">
              <a:solidFill>
                <a:srgbClr val="FAB000"/>
              </a:solidFill>
              <a:latin typeface="Bahnschrift SemiBold SemiConden" panose="020B0502040204020203" pitchFamily="34" charset="0"/>
            </a:endParaRPr>
          </a:p>
        </p:txBody>
      </p:sp>
      <p:sp>
        <p:nvSpPr>
          <p:cNvPr id="3" name="Symbol zastępczy zawartości 2">
            <a:extLst>
              <a:ext uri="{FF2B5EF4-FFF2-40B4-BE49-F238E27FC236}">
                <a16:creationId xmlns:a16="http://schemas.microsoft.com/office/drawing/2014/main" id="{DA8E0F58-0D3D-4B43-8270-7DF27E4CFEB8}"/>
              </a:ext>
            </a:extLst>
          </p:cNvPr>
          <p:cNvSpPr>
            <a:spLocks noGrp="1"/>
          </p:cNvSpPr>
          <p:nvPr>
            <p:ph idx="1"/>
          </p:nvPr>
        </p:nvSpPr>
        <p:spPr>
          <a:xfrm>
            <a:off x="587230" y="1384184"/>
            <a:ext cx="10855354" cy="5259898"/>
          </a:xfrm>
        </p:spPr>
        <p:txBody>
          <a:bodyPr>
            <a:normAutofit/>
          </a:bodyPr>
          <a:lstStyle/>
          <a:p>
            <a:r>
              <a:rPr lang="pl-PL" dirty="0"/>
              <a:t>Szatan został po raz pierwszy usunięty z nieba na początku jego buntu przeciwko panowaniu Boga. Chciał przejąć tron w niebie i zrównać się z Najwyższym (zob. Iz 14,14). Otwarcie przeciwstawił się Bogu, ale został pokonany i wyrzucony z nieba — zrzucony na ziemię (zob. </a:t>
            </a:r>
            <a:r>
              <a:rPr lang="pl-PL" dirty="0" err="1"/>
              <a:t>Łk</a:t>
            </a:r>
            <a:r>
              <a:rPr lang="pl-PL" dirty="0"/>
              <a:t> 4,6). </a:t>
            </a:r>
            <a:r>
              <a:rPr lang="pl-PL" dirty="0">
                <a:solidFill>
                  <a:srgbClr val="FFFF00"/>
                </a:solidFill>
              </a:rPr>
              <a:t>Jezus nazwał go władcą tego świata </a:t>
            </a:r>
            <a:r>
              <a:rPr lang="pl-PL" dirty="0"/>
              <a:t>(zob. J 12,31; 14,30; 16,11). </a:t>
            </a:r>
          </a:p>
          <a:p>
            <a:r>
              <a:rPr lang="pl-PL" dirty="0"/>
              <a:t>Jednak pomimo wyrzucenia z nieba, szatan nadal miał tam wstęp. Księga Hioba przedstawia go </a:t>
            </a:r>
            <a:r>
              <a:rPr lang="pl-PL" dirty="0">
                <a:solidFill>
                  <a:srgbClr val="FFFF00"/>
                </a:solidFill>
              </a:rPr>
              <a:t>jako uczestniczącego w niebiańskim zgromadzeniu</a:t>
            </a:r>
            <a:r>
              <a:rPr lang="pl-PL" dirty="0"/>
              <a:t> przed Bogiem i wnoszącego oskarżenia przeciwko Hiobowi (zob. Hi 1,6-12; 2,1-7). </a:t>
            </a:r>
          </a:p>
          <a:p>
            <a:r>
              <a:rPr lang="pl-PL" dirty="0"/>
              <a:t>Podobnie Zachariasz widział go w wizji </a:t>
            </a:r>
            <a:r>
              <a:rPr lang="pl-PL" dirty="0">
                <a:solidFill>
                  <a:srgbClr val="FFFF00"/>
                </a:solidFill>
              </a:rPr>
              <a:t>oskarżającego arcykapłana </a:t>
            </a:r>
            <a:r>
              <a:rPr lang="pl-PL" dirty="0" err="1">
                <a:solidFill>
                  <a:srgbClr val="FFFF00"/>
                </a:solidFill>
              </a:rPr>
              <a:t>Jozuego</a:t>
            </a:r>
            <a:r>
              <a:rPr lang="pl-PL" dirty="0"/>
              <a:t> przed niebiańskim dworem (zob. Za 3,1-2). </a:t>
            </a:r>
            <a:endParaRPr lang="pl-PL" i="1" dirty="0">
              <a:solidFill>
                <a:schemeClr val="tx1">
                  <a:lumMod val="95000"/>
                </a:schemeClr>
              </a:solidFill>
            </a:endParaRPr>
          </a:p>
        </p:txBody>
      </p:sp>
    </p:spTree>
    <p:extLst>
      <p:ext uri="{BB962C8B-B14F-4D97-AF65-F5344CB8AC3E}">
        <p14:creationId xmlns:p14="http://schemas.microsoft.com/office/powerpoint/2010/main" val="1528793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23E883-6F09-4529-880B-9A7E8A46744C}"/>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6EFC7A1B-1180-4D0A-881B-4B6E6A970E7C}"/>
              </a:ext>
            </a:extLst>
          </p:cNvPr>
          <p:cNvSpPr>
            <a:spLocks noGrp="1"/>
          </p:cNvSpPr>
          <p:nvPr>
            <p:ph idx="1"/>
          </p:nvPr>
        </p:nvSpPr>
        <p:spPr/>
        <p:txBody>
          <a:bodyPr/>
          <a:lstStyle/>
          <a:p>
            <a:endParaRPr lang="pl-PL"/>
          </a:p>
        </p:txBody>
      </p:sp>
      <p:pic>
        <p:nvPicPr>
          <p:cNvPr id="8194" name="Picture 2" descr="Znalezione obrazy dla zapytania smok apokalipsa">
            <a:extLst>
              <a:ext uri="{FF2B5EF4-FFF2-40B4-BE49-F238E27FC236}">
                <a16:creationId xmlns:a16="http://schemas.microsoft.com/office/drawing/2014/main" id="{C74758B7-9034-44F8-8B2E-7D6CEF0CA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4763"/>
            <a:ext cx="5562600"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526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EDB58-0BF4-4359-BF18-7CC69BDBB222}"/>
              </a:ext>
            </a:extLst>
          </p:cNvPr>
          <p:cNvSpPr>
            <a:spLocks noGrp="1"/>
          </p:cNvSpPr>
          <p:nvPr>
            <p:ph type="title"/>
          </p:nvPr>
        </p:nvSpPr>
        <p:spPr/>
        <p:txBody>
          <a:bodyPr>
            <a:noAutofit/>
          </a:bodyPr>
          <a:lstStyle/>
          <a:p>
            <a:r>
              <a:rPr lang="pl-PL" sz="4400" b="1" dirty="0">
                <a:solidFill>
                  <a:srgbClr val="FAB000"/>
                </a:solidFill>
              </a:rPr>
              <a:t>Kobiecie zaś dano dwa skrzydła wielkiego orła, aby poleciała na pustynię, na swoje miejsce</a:t>
            </a:r>
            <a:endParaRPr lang="pl-PL" sz="4400" b="1" dirty="0">
              <a:solidFill>
                <a:srgbClr val="FAB000"/>
              </a:solidFill>
              <a:latin typeface="Bahnschrift SemiBold SemiConden" panose="020B0502040204020203" pitchFamily="34" charset="0"/>
            </a:endParaRPr>
          </a:p>
        </p:txBody>
      </p:sp>
      <p:sp>
        <p:nvSpPr>
          <p:cNvPr id="3" name="Symbol zastępczy zawartości 2">
            <a:extLst>
              <a:ext uri="{FF2B5EF4-FFF2-40B4-BE49-F238E27FC236}">
                <a16:creationId xmlns:a16="http://schemas.microsoft.com/office/drawing/2014/main" id="{DA8E0F58-0D3D-4B43-8270-7DF27E4CFEB8}"/>
              </a:ext>
            </a:extLst>
          </p:cNvPr>
          <p:cNvSpPr>
            <a:spLocks noGrp="1"/>
          </p:cNvSpPr>
          <p:nvPr>
            <p:ph idx="1"/>
          </p:nvPr>
        </p:nvSpPr>
        <p:spPr>
          <a:xfrm>
            <a:off x="587230" y="2004968"/>
            <a:ext cx="10855354" cy="4639113"/>
          </a:xfrm>
        </p:spPr>
        <p:txBody>
          <a:bodyPr>
            <a:normAutofit/>
          </a:bodyPr>
          <a:lstStyle/>
          <a:p>
            <a:r>
              <a:rPr lang="pl-PL" dirty="0"/>
              <a:t>Szatan nie mógł już skrzywdzić Chrystusa, ale wie, </a:t>
            </a:r>
            <a:r>
              <a:rPr lang="pl-PL" dirty="0">
                <a:solidFill>
                  <a:srgbClr val="FFFF00"/>
                </a:solidFill>
              </a:rPr>
              <a:t>jak bardzo Chrystus miłuje swój Kościół</a:t>
            </a:r>
            <a:r>
              <a:rPr lang="pl-PL" dirty="0"/>
              <a:t>. Tak więc szatan zwrócił się przeciwko Kościołowi, który reprezentuje Chrystusa na ziemi. Jednak Kościołowi (niewieście) dano „dwa skrzydła wielkiego orła”, by mógł polecieć na pustynię, gdzie przebywał pod opieką Boga przez okres wyrażony jako „czas i czasy, i pół czasu” (</a:t>
            </a:r>
            <a:r>
              <a:rPr lang="pl-PL" dirty="0" err="1"/>
              <a:t>Ap</a:t>
            </a:r>
            <a:r>
              <a:rPr lang="pl-PL" dirty="0"/>
              <a:t> 12,14), czyli 1260 dni (zob. </a:t>
            </a:r>
            <a:r>
              <a:rPr lang="pl-PL" dirty="0" err="1"/>
              <a:t>Ap</a:t>
            </a:r>
            <a:r>
              <a:rPr lang="pl-PL" dirty="0"/>
              <a:t> 12,6). </a:t>
            </a:r>
          </a:p>
          <a:p>
            <a:r>
              <a:rPr lang="pl-PL" dirty="0"/>
              <a:t>Język użyty tutaj został zaczerpnięty z historii wyjścia Izraelitów z Egiptu: „Wy widzieliście, co uczyniłem Egipcjanom, jak nosiłem was na skrzydłach orlich i przywiodłem was do siebie” (</a:t>
            </a:r>
            <a:r>
              <a:rPr lang="pl-PL" dirty="0" err="1"/>
              <a:t>Wj</a:t>
            </a:r>
            <a:r>
              <a:rPr lang="pl-PL" dirty="0"/>
              <a:t> 19,4). </a:t>
            </a:r>
          </a:p>
        </p:txBody>
      </p:sp>
    </p:spTree>
    <p:extLst>
      <p:ext uri="{BB962C8B-B14F-4D97-AF65-F5344CB8AC3E}">
        <p14:creationId xmlns:p14="http://schemas.microsoft.com/office/powerpoint/2010/main" val="228350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7AC2D41-125C-46FE-A72C-AEF8EAFA44F8}"/>
              </a:ext>
            </a:extLst>
          </p:cNvPr>
          <p:cNvSpPr>
            <a:spLocks noGrp="1"/>
          </p:cNvSpPr>
          <p:nvPr>
            <p:ph idx="1"/>
          </p:nvPr>
        </p:nvSpPr>
        <p:spPr>
          <a:xfrm>
            <a:off x="685801" y="738231"/>
            <a:ext cx="10131425" cy="6031684"/>
          </a:xfrm>
        </p:spPr>
        <p:txBody>
          <a:bodyPr>
            <a:normAutofit fontScale="92500" lnSpcReduction="10000"/>
          </a:bodyPr>
          <a:lstStyle/>
          <a:p>
            <a:pPr marL="0" indent="0">
              <a:buNone/>
            </a:pPr>
            <a:r>
              <a:rPr lang="pl-PL" dirty="0"/>
              <a:t>Na niebie ukazał się wielki znak: </a:t>
            </a:r>
            <a:r>
              <a:rPr lang="pl-PL" dirty="0">
                <a:solidFill>
                  <a:srgbClr val="FFFF00"/>
                </a:solidFill>
              </a:rPr>
              <a:t>Kobieta obleczona w słońce</a:t>
            </a:r>
            <a:r>
              <a:rPr lang="pl-PL" dirty="0"/>
              <a:t>. Pod jej stopami – księżyc, a na jej głowie – wieniec z dwunastu gwiazd.</a:t>
            </a:r>
          </a:p>
          <a:p>
            <a:pPr marL="0" indent="0">
              <a:buNone/>
            </a:pPr>
            <a:r>
              <a:rPr lang="pl-PL" dirty="0"/>
              <a:t>Jest brzemienna i krzyczy ogarnięta bólami i cierpieniem rodzenia.</a:t>
            </a:r>
          </a:p>
          <a:p>
            <a:pPr marL="0" indent="0">
              <a:buNone/>
            </a:pPr>
            <a:r>
              <a:rPr lang="pl-PL" dirty="0"/>
              <a:t>Ukazał się też inny znak na niebie: Oto </a:t>
            </a:r>
            <a:r>
              <a:rPr lang="pl-PL" dirty="0">
                <a:solidFill>
                  <a:srgbClr val="FFFF00"/>
                </a:solidFill>
              </a:rPr>
              <a:t>wielki smok ognisty </a:t>
            </a:r>
            <a:r>
              <a:rPr lang="pl-PL" dirty="0"/>
              <a:t>ma siedem głów i dziesięć rogów, a na głowach siedem diademów.</a:t>
            </a:r>
          </a:p>
          <a:p>
            <a:pPr marL="0" indent="0">
              <a:buNone/>
            </a:pPr>
            <a:r>
              <a:rPr lang="pl-PL" dirty="0"/>
              <a:t>Jego ogon ciągnie trzecią część gwiazd nieba i zrzucił je na ziemię. Smok stanął przed kobietą, która miała rodzić, aby gdy tylko urodzi, pożreć jej dziecko.</a:t>
            </a:r>
          </a:p>
          <a:p>
            <a:pPr marL="0" indent="0">
              <a:buNone/>
            </a:pPr>
            <a:r>
              <a:rPr lang="pl-PL" dirty="0">
                <a:solidFill>
                  <a:srgbClr val="FFFF00"/>
                </a:solidFill>
              </a:rPr>
              <a:t>I urodziła syna – mężczyznę</a:t>
            </a:r>
            <a:r>
              <a:rPr lang="pl-PL" dirty="0"/>
              <a:t>, który będzie pasł wszystkie narody laską żelazną. Jej dziecko zostało </a:t>
            </a:r>
            <a:r>
              <a:rPr lang="pl-PL" dirty="0">
                <a:solidFill>
                  <a:srgbClr val="FFFF00"/>
                </a:solidFill>
              </a:rPr>
              <a:t>porwane do Boga, przed Jego tron</a:t>
            </a:r>
            <a:r>
              <a:rPr lang="pl-PL" dirty="0"/>
              <a:t>.</a:t>
            </a:r>
          </a:p>
          <a:p>
            <a:pPr marL="0" indent="0">
              <a:buNone/>
            </a:pPr>
            <a:r>
              <a:rPr lang="pl-PL" dirty="0"/>
              <a:t>Kobieta zaś uciekła na pustynię, gdzie Bóg przygotował jej miejsce, aby ją tam żywiono przez tysiąc dwieście sześćdziesiąt dni.</a:t>
            </a:r>
          </a:p>
          <a:p>
            <a:pPr marL="0" indent="0">
              <a:buNone/>
            </a:pPr>
            <a:r>
              <a:rPr lang="pl-PL" dirty="0"/>
              <a:t>W niebie rozpętała się walka. </a:t>
            </a:r>
            <a:r>
              <a:rPr lang="pl-PL" dirty="0">
                <a:solidFill>
                  <a:srgbClr val="FFFF00"/>
                </a:solidFill>
              </a:rPr>
              <a:t>Michał i jego aniołowie  </a:t>
            </a:r>
            <a:r>
              <a:rPr lang="pl-PL" dirty="0"/>
              <a:t>walczyli ze smokiem. Walczył też smok i jego aniołowie,</a:t>
            </a:r>
          </a:p>
          <a:p>
            <a:pPr marL="0" indent="0">
              <a:buNone/>
            </a:pPr>
            <a:r>
              <a:rPr lang="pl-PL" dirty="0"/>
              <a:t>ale nie zwyciężyli i nie było już dla nich miejsca w niebie.</a:t>
            </a:r>
          </a:p>
        </p:txBody>
      </p:sp>
    </p:spTree>
    <p:extLst>
      <p:ext uri="{BB962C8B-B14F-4D97-AF65-F5344CB8AC3E}">
        <p14:creationId xmlns:p14="http://schemas.microsoft.com/office/powerpoint/2010/main" val="31777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0565FC-3DF0-4BB2-9D06-DDE562751117}"/>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0B6689EF-2884-4F99-8EF3-6612EE61498D}"/>
              </a:ext>
            </a:extLst>
          </p:cNvPr>
          <p:cNvSpPr>
            <a:spLocks noGrp="1"/>
          </p:cNvSpPr>
          <p:nvPr>
            <p:ph idx="1"/>
          </p:nvPr>
        </p:nvSpPr>
        <p:spPr/>
        <p:txBody>
          <a:bodyPr/>
          <a:lstStyle/>
          <a:p>
            <a:endParaRPr lang="pl-PL"/>
          </a:p>
        </p:txBody>
      </p:sp>
      <p:pic>
        <p:nvPicPr>
          <p:cNvPr id="3074" name="Picture 2" descr="Znalezione obrazy dla zapytania God eagle">
            <a:extLst>
              <a:ext uri="{FF2B5EF4-FFF2-40B4-BE49-F238E27FC236}">
                <a16:creationId xmlns:a16="http://schemas.microsoft.com/office/drawing/2014/main" id="{D0DF5BCF-CADA-42C3-8971-CFC0DF44D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988" y="0"/>
            <a:ext cx="8582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374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EDB58-0BF4-4359-BF18-7CC69BDBB222}"/>
              </a:ext>
            </a:extLst>
          </p:cNvPr>
          <p:cNvSpPr>
            <a:spLocks noGrp="1"/>
          </p:cNvSpPr>
          <p:nvPr>
            <p:ph type="title"/>
          </p:nvPr>
        </p:nvSpPr>
        <p:spPr/>
        <p:txBody>
          <a:bodyPr>
            <a:noAutofit/>
          </a:bodyPr>
          <a:lstStyle/>
          <a:p>
            <a:r>
              <a:rPr lang="pl-PL" sz="4400" b="1" dirty="0">
                <a:solidFill>
                  <a:srgbClr val="FAB000"/>
                </a:solidFill>
              </a:rPr>
              <a:t>Kobiecie zaś dano dwa skrzydła wielkiego orła, aby poleciała na pustynię, na swoje miejsce</a:t>
            </a:r>
            <a:endParaRPr lang="pl-PL" sz="4400" b="1" dirty="0">
              <a:solidFill>
                <a:srgbClr val="FAB000"/>
              </a:solidFill>
              <a:latin typeface="Bahnschrift SemiBold SemiConden" panose="020B0502040204020203" pitchFamily="34" charset="0"/>
            </a:endParaRPr>
          </a:p>
        </p:txBody>
      </p:sp>
      <p:sp>
        <p:nvSpPr>
          <p:cNvPr id="3" name="Symbol zastępczy zawartości 2">
            <a:extLst>
              <a:ext uri="{FF2B5EF4-FFF2-40B4-BE49-F238E27FC236}">
                <a16:creationId xmlns:a16="http://schemas.microsoft.com/office/drawing/2014/main" id="{DA8E0F58-0D3D-4B43-8270-7DF27E4CFEB8}"/>
              </a:ext>
            </a:extLst>
          </p:cNvPr>
          <p:cNvSpPr>
            <a:spLocks noGrp="1"/>
          </p:cNvSpPr>
          <p:nvPr>
            <p:ph idx="1"/>
          </p:nvPr>
        </p:nvSpPr>
        <p:spPr>
          <a:xfrm>
            <a:off x="587230" y="2004968"/>
            <a:ext cx="10855354" cy="4639113"/>
          </a:xfrm>
        </p:spPr>
        <p:txBody>
          <a:bodyPr>
            <a:normAutofit/>
          </a:bodyPr>
          <a:lstStyle/>
          <a:p>
            <a:r>
              <a:rPr lang="pl-PL" dirty="0">
                <a:solidFill>
                  <a:srgbClr val="FFFF00"/>
                </a:solidFill>
              </a:rPr>
              <a:t>Ponad 50 mln chrześcijan zostało zamęczonych </a:t>
            </a:r>
            <a:r>
              <a:rPr lang="pl-PL" dirty="0"/>
              <a:t>za to, że byli wierni ewangelii. W tym czasie wierny lud Boży znajdował schronienie w odosobnionych miejscach, uciekając przed prześladowaniami i zepsuciem zinstytucjonalizowanego Kościoła. W swoim dążeniu do unicestwienia kobiety „wyrzucił wąż z paszczy swojej za niewiastą strumień wody, aby ją strumień porwał” (</a:t>
            </a:r>
            <a:r>
              <a:rPr lang="pl-PL" dirty="0" err="1"/>
              <a:t>Ap</a:t>
            </a:r>
            <a:r>
              <a:rPr lang="pl-PL" dirty="0"/>
              <a:t> 12,15). </a:t>
            </a:r>
          </a:p>
          <a:p>
            <a:r>
              <a:rPr lang="pl-PL" dirty="0"/>
              <a:t>Ten strumień wody z paszczy węża jest przypomnieniem zwodniczych słów węża w ogrodzie Eden (zob. Rdz 3,1-5). W podobny sposób szatan usiłuje zniszczyć lud Boży powodzią fałszywej nauki.</a:t>
            </a:r>
          </a:p>
          <a:p>
            <a:endParaRPr lang="pl-PL" i="1" dirty="0">
              <a:solidFill>
                <a:schemeClr val="tx1">
                  <a:lumMod val="95000"/>
                </a:schemeClr>
              </a:solidFill>
            </a:endParaRPr>
          </a:p>
        </p:txBody>
      </p:sp>
    </p:spTree>
    <p:extLst>
      <p:ext uri="{BB962C8B-B14F-4D97-AF65-F5344CB8AC3E}">
        <p14:creationId xmlns:p14="http://schemas.microsoft.com/office/powerpoint/2010/main" val="1095371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19E864-656E-4546-9A46-6868DFFB4355}"/>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30753C80-04A9-4918-9BF8-1C26823B2797}"/>
              </a:ext>
            </a:extLst>
          </p:cNvPr>
          <p:cNvSpPr>
            <a:spLocks noGrp="1"/>
          </p:cNvSpPr>
          <p:nvPr>
            <p:ph idx="1"/>
          </p:nvPr>
        </p:nvSpPr>
        <p:spPr/>
        <p:txBody>
          <a:bodyPr/>
          <a:lstStyle/>
          <a:p>
            <a:endParaRPr lang="pl-PL"/>
          </a:p>
        </p:txBody>
      </p:sp>
      <p:pic>
        <p:nvPicPr>
          <p:cNvPr id="11266" name="Picture 2" descr="Znalezione obrazy dla zapytania kobieta apokalipsa pustynia">
            <a:extLst>
              <a:ext uri="{FF2B5EF4-FFF2-40B4-BE49-F238E27FC236}">
                <a16:creationId xmlns:a16="http://schemas.microsoft.com/office/drawing/2014/main" id="{D56742B6-1C19-48AA-BDC1-2199197B6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88" y="1290638"/>
            <a:ext cx="6448425" cy="42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173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8B4736-2F79-46D1-8F59-262926E5B1D6}"/>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3A63848C-67F8-495C-B775-1762DFF1F9E8}"/>
              </a:ext>
            </a:extLst>
          </p:cNvPr>
          <p:cNvSpPr>
            <a:spLocks noGrp="1"/>
          </p:cNvSpPr>
          <p:nvPr>
            <p:ph idx="1"/>
          </p:nvPr>
        </p:nvSpPr>
        <p:spPr/>
        <p:txBody>
          <a:bodyPr/>
          <a:lstStyle/>
          <a:p>
            <a:endParaRPr lang="pl-PL"/>
          </a:p>
        </p:txBody>
      </p:sp>
      <p:pic>
        <p:nvPicPr>
          <p:cNvPr id="12290" name="Picture 2" descr="Znalezione obrazy dla zapytania woman revelation desert">
            <a:extLst>
              <a:ext uri="{FF2B5EF4-FFF2-40B4-BE49-F238E27FC236}">
                <a16:creationId xmlns:a16="http://schemas.microsoft.com/office/drawing/2014/main" id="{E5074C3C-2B0D-4E95-95ED-7D43CE536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225" y="0"/>
            <a:ext cx="47799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258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AAB0B2-6073-4C08-819C-5A52B7E2A8F9}"/>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80000A2E-0A2F-4096-A061-08B62780FACA}"/>
              </a:ext>
            </a:extLst>
          </p:cNvPr>
          <p:cNvSpPr>
            <a:spLocks noGrp="1"/>
          </p:cNvSpPr>
          <p:nvPr>
            <p:ph idx="1"/>
          </p:nvPr>
        </p:nvSpPr>
        <p:spPr/>
        <p:txBody>
          <a:bodyPr/>
          <a:lstStyle/>
          <a:p>
            <a:endParaRPr lang="pl-PL"/>
          </a:p>
        </p:txBody>
      </p:sp>
      <p:pic>
        <p:nvPicPr>
          <p:cNvPr id="13314" name="Picture 2" descr="Znalezione obrazy dla zapytania woman revelation desert">
            <a:extLst>
              <a:ext uri="{FF2B5EF4-FFF2-40B4-BE49-F238E27FC236}">
                <a16:creationId xmlns:a16="http://schemas.microsoft.com/office/drawing/2014/main" id="{C84192C5-0749-4439-97B5-79C448023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3838" y="681038"/>
            <a:ext cx="4124325" cy="549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EDB58-0BF4-4359-BF18-7CC69BDBB222}"/>
              </a:ext>
            </a:extLst>
          </p:cNvPr>
          <p:cNvSpPr>
            <a:spLocks noGrp="1"/>
          </p:cNvSpPr>
          <p:nvPr>
            <p:ph type="title"/>
          </p:nvPr>
        </p:nvSpPr>
        <p:spPr/>
        <p:txBody>
          <a:bodyPr>
            <a:noAutofit/>
          </a:bodyPr>
          <a:lstStyle/>
          <a:p>
            <a:r>
              <a:rPr lang="pl-PL" sz="4400" b="1" dirty="0">
                <a:solidFill>
                  <a:srgbClr val="FAB000"/>
                </a:solidFill>
              </a:rPr>
              <a:t>poszedł walczyć z resztą jej potomstwa</a:t>
            </a:r>
            <a:endParaRPr lang="pl-PL" sz="4400" b="1" dirty="0">
              <a:solidFill>
                <a:srgbClr val="FAB000"/>
              </a:solidFill>
              <a:latin typeface="Bahnschrift SemiBold SemiConden" panose="020B0502040204020203" pitchFamily="34" charset="0"/>
            </a:endParaRPr>
          </a:p>
        </p:txBody>
      </p:sp>
      <p:sp>
        <p:nvSpPr>
          <p:cNvPr id="3" name="Symbol zastępczy zawartości 2">
            <a:extLst>
              <a:ext uri="{FF2B5EF4-FFF2-40B4-BE49-F238E27FC236}">
                <a16:creationId xmlns:a16="http://schemas.microsoft.com/office/drawing/2014/main" id="{DA8E0F58-0D3D-4B43-8270-7DF27E4CFEB8}"/>
              </a:ext>
            </a:extLst>
          </p:cNvPr>
          <p:cNvSpPr>
            <a:spLocks noGrp="1"/>
          </p:cNvSpPr>
          <p:nvPr>
            <p:ph idx="1"/>
          </p:nvPr>
        </p:nvSpPr>
        <p:spPr>
          <a:xfrm>
            <a:off x="587230" y="2004968"/>
            <a:ext cx="10855354" cy="4639113"/>
          </a:xfrm>
        </p:spPr>
        <p:txBody>
          <a:bodyPr>
            <a:normAutofit/>
          </a:bodyPr>
          <a:lstStyle/>
          <a:p>
            <a:r>
              <a:rPr lang="pl-PL" dirty="0"/>
              <a:t>Można zauważyć, że w czasie końca szatan kieruje swoją furię przeciwko reszcie potomstwa kobiety, a nie samej kobiecie. Dlaczego?</a:t>
            </a:r>
          </a:p>
          <a:p>
            <a:r>
              <a:rPr lang="pl-PL" dirty="0"/>
              <a:t> Odpowiedź znajduje się w 17. rozdziale Apokalipsy Jana , gdzie </a:t>
            </a:r>
            <a:r>
              <a:rPr lang="pl-PL" dirty="0">
                <a:solidFill>
                  <a:srgbClr val="FFFF00"/>
                </a:solidFill>
              </a:rPr>
              <a:t>Kościół nie jest już czystą kobietą — stał się bowiem nierządnicą siedzącą na szkarłatnej bestii </a:t>
            </a:r>
            <a:r>
              <a:rPr lang="pl-PL" dirty="0"/>
              <a:t>i zwodzącą świat ku niewierności wobec Chrystusa. </a:t>
            </a:r>
          </a:p>
          <a:p>
            <a:r>
              <a:rPr lang="pl-PL" dirty="0"/>
              <a:t>Ta reszta w czasie końca będzie miała dwie szczególne cechy. Po pierwsze będzie to ich posłuszeństwo Bogu przejawiające się w zachowywaniu Jego przykazań. </a:t>
            </a:r>
            <a:endParaRPr lang="pl-PL" i="1" dirty="0">
              <a:solidFill>
                <a:schemeClr val="tx1">
                  <a:lumMod val="95000"/>
                </a:schemeClr>
              </a:solidFill>
            </a:endParaRPr>
          </a:p>
          <a:p>
            <a:endParaRPr lang="pl-PL" i="1" dirty="0">
              <a:solidFill>
                <a:schemeClr val="tx1">
                  <a:lumMod val="95000"/>
                </a:schemeClr>
              </a:solidFill>
            </a:endParaRPr>
          </a:p>
        </p:txBody>
      </p:sp>
    </p:spTree>
    <p:extLst>
      <p:ext uri="{BB962C8B-B14F-4D97-AF65-F5344CB8AC3E}">
        <p14:creationId xmlns:p14="http://schemas.microsoft.com/office/powerpoint/2010/main" val="2934489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675218-4A41-4612-AA71-9CC649382DB9}"/>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2A671998-028E-4545-851A-36284BB909A1}"/>
              </a:ext>
            </a:extLst>
          </p:cNvPr>
          <p:cNvSpPr>
            <a:spLocks noGrp="1"/>
          </p:cNvSpPr>
          <p:nvPr>
            <p:ph idx="1"/>
          </p:nvPr>
        </p:nvSpPr>
        <p:spPr/>
        <p:txBody>
          <a:bodyPr/>
          <a:lstStyle/>
          <a:p>
            <a:endParaRPr lang="pl-PL"/>
          </a:p>
        </p:txBody>
      </p:sp>
      <p:pic>
        <p:nvPicPr>
          <p:cNvPr id="14338" name="Picture 2" descr="Znalezione obrazy dla zapytania zbawieni">
            <a:extLst>
              <a:ext uri="{FF2B5EF4-FFF2-40B4-BE49-F238E27FC236}">
                <a16:creationId xmlns:a16="http://schemas.microsoft.com/office/drawing/2014/main" id="{53F27828-2819-40A2-B2EA-1CCC780A0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1062038"/>
            <a:ext cx="7143750"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168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9DF9ED-4F31-42E5-A8E6-53BBD616B207}"/>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C5EDE55D-4006-4AEA-91DB-D291A010E067}"/>
              </a:ext>
            </a:extLst>
          </p:cNvPr>
          <p:cNvSpPr>
            <a:spLocks noGrp="1"/>
          </p:cNvSpPr>
          <p:nvPr>
            <p:ph idx="1"/>
          </p:nvPr>
        </p:nvSpPr>
        <p:spPr/>
        <p:txBody>
          <a:bodyPr/>
          <a:lstStyle/>
          <a:p>
            <a:endParaRPr lang="pl-PL"/>
          </a:p>
        </p:txBody>
      </p:sp>
      <p:pic>
        <p:nvPicPr>
          <p:cNvPr id="3074" name="Picture 2" descr="Znalezione obrazy dla zapytania smok spokalipsa">
            <a:extLst>
              <a:ext uri="{FF2B5EF4-FFF2-40B4-BE49-F238E27FC236}">
                <a16:creationId xmlns:a16="http://schemas.microsoft.com/office/drawing/2014/main" id="{457CBE75-B99D-4FBD-AEDC-D0AF103EC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108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6D1117-0F95-4BE8-9C48-057C7ABD7505}"/>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D5E24E03-4B48-40FE-801D-B5C07B25C155}"/>
              </a:ext>
            </a:extLst>
          </p:cNvPr>
          <p:cNvSpPr>
            <a:spLocks noGrp="1"/>
          </p:cNvSpPr>
          <p:nvPr>
            <p:ph idx="1"/>
          </p:nvPr>
        </p:nvSpPr>
        <p:spPr/>
        <p:txBody>
          <a:bodyPr/>
          <a:lstStyle/>
          <a:p>
            <a:endParaRPr lang="pl-PL"/>
          </a:p>
        </p:txBody>
      </p:sp>
      <p:pic>
        <p:nvPicPr>
          <p:cNvPr id="2050" name="Picture 2" descr="Znalezione obrazy dla zapytania lumen gentium">
            <a:extLst>
              <a:ext uri="{FF2B5EF4-FFF2-40B4-BE49-F238E27FC236}">
                <a16:creationId xmlns:a16="http://schemas.microsoft.com/office/drawing/2014/main" id="{9C644F36-B4A0-4EDC-B8A3-FF900CB39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1166813"/>
            <a:ext cx="2819400"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84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7AC2D41-125C-46FE-A72C-AEF8EAFA44F8}"/>
              </a:ext>
            </a:extLst>
          </p:cNvPr>
          <p:cNvSpPr>
            <a:spLocks noGrp="1"/>
          </p:cNvSpPr>
          <p:nvPr>
            <p:ph idx="1"/>
          </p:nvPr>
        </p:nvSpPr>
        <p:spPr>
          <a:xfrm>
            <a:off x="685801" y="738231"/>
            <a:ext cx="10131425" cy="6031684"/>
          </a:xfrm>
        </p:spPr>
        <p:txBody>
          <a:bodyPr>
            <a:normAutofit/>
          </a:bodyPr>
          <a:lstStyle/>
          <a:p>
            <a:pPr marL="0" indent="0">
              <a:buNone/>
            </a:pPr>
            <a:r>
              <a:rPr lang="pl-PL" dirty="0"/>
              <a:t>Zrzucono więc wielkiego smoka, dawnego węża, nazywanego </a:t>
            </a:r>
            <a:r>
              <a:rPr lang="pl-PL" dirty="0">
                <a:solidFill>
                  <a:srgbClr val="FFFF00"/>
                </a:solidFill>
              </a:rPr>
              <a:t>diabłem  i szatanem</a:t>
            </a:r>
            <a:r>
              <a:rPr lang="pl-PL" dirty="0"/>
              <a:t>. Ten, który zwodzi cały świat, został zrzucony na ziemię, a razem z nim zrzucono jego aniołów.</a:t>
            </a:r>
          </a:p>
          <a:p>
            <a:pPr marL="0" indent="0">
              <a:buNone/>
            </a:pPr>
            <a:r>
              <a:rPr lang="pl-PL" dirty="0"/>
              <a:t>I usłyszałem potężny głos  mówiący w niebie: „Teraz nadeszło zbawienie, moc i królowanie naszego Boga, i panowanie Jego Chrystusa,  bo został zrzucony oskarżyciel naszych braci.  On oskarżał ich przed naszym Bogiem w dzień i w nocy,</a:t>
            </a:r>
          </a:p>
          <a:p>
            <a:pPr marL="0" indent="0">
              <a:buNone/>
            </a:pPr>
            <a:r>
              <a:rPr lang="pl-PL" dirty="0"/>
              <a:t>lecz oni go pokonali dzięki krwi  Baranka i dzięki  słowu swojego świadectwa; i nie umiłowali swego życia – aż do śmierci.</a:t>
            </a:r>
          </a:p>
          <a:p>
            <a:pPr marL="0" indent="0">
              <a:buNone/>
            </a:pPr>
            <a:r>
              <a:rPr lang="pl-PL" dirty="0"/>
              <a:t>Dlatego radujcie się, niebiosa i ich mieszkańcy! Biada ziemi i morzu, bo zstąpił do was diabeł ogarnięty wielkim gniewem. On wie, że mało ma czasu”.</a:t>
            </a:r>
          </a:p>
          <a:p>
            <a:pPr marL="0" indent="0">
              <a:buNone/>
            </a:pPr>
            <a:r>
              <a:rPr lang="pl-PL" dirty="0"/>
              <a:t>Gdy smok zobaczył, że został zrzucony na ziemię, zaczął ścigać kobietę, która urodziła mężczyznę.</a:t>
            </a:r>
          </a:p>
        </p:txBody>
      </p:sp>
    </p:spTree>
    <p:extLst>
      <p:ext uri="{BB962C8B-B14F-4D97-AF65-F5344CB8AC3E}">
        <p14:creationId xmlns:p14="http://schemas.microsoft.com/office/powerpoint/2010/main" val="3522437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7AC2D41-125C-46FE-A72C-AEF8EAFA44F8}"/>
              </a:ext>
            </a:extLst>
          </p:cNvPr>
          <p:cNvSpPr>
            <a:spLocks noGrp="1"/>
          </p:cNvSpPr>
          <p:nvPr>
            <p:ph idx="1"/>
          </p:nvPr>
        </p:nvSpPr>
        <p:spPr>
          <a:xfrm>
            <a:off x="685801" y="738231"/>
            <a:ext cx="10131425" cy="6031684"/>
          </a:xfrm>
        </p:spPr>
        <p:txBody>
          <a:bodyPr>
            <a:normAutofit/>
          </a:bodyPr>
          <a:lstStyle/>
          <a:p>
            <a:pPr marL="0" indent="0">
              <a:buNone/>
            </a:pPr>
            <a:r>
              <a:rPr lang="pl-PL" dirty="0">
                <a:solidFill>
                  <a:srgbClr val="FFFF00"/>
                </a:solidFill>
              </a:rPr>
              <a:t>Kobiecie zaś dano dwa skrzydła wielkiego orła, aby poleciała na pustynię, na swoje miejsce. </a:t>
            </a:r>
            <a:r>
              <a:rPr lang="pl-PL" dirty="0"/>
              <a:t>Tam żywiono ją przez czas, czasy i połowę czasu z dala od węża.</a:t>
            </a:r>
          </a:p>
          <a:p>
            <a:pPr marL="0" indent="0">
              <a:buNone/>
            </a:pPr>
            <a:r>
              <a:rPr lang="pl-PL" dirty="0"/>
              <a:t>Za kobietą wąż wyrzucił ze swej gardzieli wodę jak rzekę, aby kobietę poniosła rzeka.</a:t>
            </a:r>
          </a:p>
          <a:p>
            <a:pPr marL="0" indent="0">
              <a:buNone/>
            </a:pPr>
            <a:r>
              <a:rPr lang="pl-PL" dirty="0"/>
              <a:t>Ale </a:t>
            </a:r>
            <a:r>
              <a:rPr lang="pl-PL" dirty="0">
                <a:solidFill>
                  <a:srgbClr val="FFFF00"/>
                </a:solidFill>
              </a:rPr>
              <a:t>ziemia pomogła kobiecie</a:t>
            </a:r>
            <a:r>
              <a:rPr lang="pl-PL" dirty="0"/>
              <a:t>. Otworzyła swą paszczę i wchłonęła rzekę, którą smok wyrzucił ze swej gardzieli.</a:t>
            </a:r>
          </a:p>
          <a:p>
            <a:pPr marL="0" indent="0">
              <a:buNone/>
            </a:pPr>
            <a:r>
              <a:rPr lang="pl-PL" dirty="0"/>
              <a:t>Wtedy smok rozgniewał się bardzo na kobietę i </a:t>
            </a:r>
            <a:r>
              <a:rPr lang="pl-PL" dirty="0">
                <a:solidFill>
                  <a:srgbClr val="FFFF00"/>
                </a:solidFill>
              </a:rPr>
              <a:t>poszedł walczyć z resztą jej potomstwa </a:t>
            </a:r>
            <a:r>
              <a:rPr lang="pl-PL" dirty="0"/>
              <a:t>– z tymi, którzy przestrzegają przykazań  Boga i posiadają świadectwo Jezusa. </a:t>
            </a:r>
          </a:p>
          <a:p>
            <a:pPr marL="0" indent="0">
              <a:buNone/>
            </a:pPr>
            <a:r>
              <a:rPr lang="pl-PL" dirty="0"/>
              <a:t>Stanął więc smok na brzegu morza.</a:t>
            </a:r>
          </a:p>
        </p:txBody>
      </p:sp>
    </p:spTree>
    <p:extLst>
      <p:ext uri="{BB962C8B-B14F-4D97-AF65-F5344CB8AC3E}">
        <p14:creationId xmlns:p14="http://schemas.microsoft.com/office/powerpoint/2010/main" val="2060315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EDB58-0BF4-4359-BF18-7CC69BDBB222}"/>
              </a:ext>
            </a:extLst>
          </p:cNvPr>
          <p:cNvSpPr>
            <a:spLocks noGrp="1"/>
          </p:cNvSpPr>
          <p:nvPr>
            <p:ph type="title"/>
          </p:nvPr>
        </p:nvSpPr>
        <p:spPr/>
        <p:txBody>
          <a:bodyPr>
            <a:noAutofit/>
          </a:bodyPr>
          <a:lstStyle/>
          <a:p>
            <a:r>
              <a:rPr lang="pl-PL" sz="4400" b="1" dirty="0">
                <a:solidFill>
                  <a:srgbClr val="FAB000"/>
                </a:solidFill>
              </a:rPr>
              <a:t>Kobieta obleczona w słońce</a:t>
            </a:r>
            <a:endParaRPr lang="pl-PL" sz="4400" b="1" dirty="0">
              <a:solidFill>
                <a:srgbClr val="FAB000"/>
              </a:solidFill>
              <a:latin typeface="Bahnschrift SemiBold SemiConden" panose="020B0502040204020203" pitchFamily="34" charset="0"/>
            </a:endParaRPr>
          </a:p>
        </p:txBody>
      </p:sp>
      <p:sp>
        <p:nvSpPr>
          <p:cNvPr id="3" name="Symbol zastępczy zawartości 2">
            <a:extLst>
              <a:ext uri="{FF2B5EF4-FFF2-40B4-BE49-F238E27FC236}">
                <a16:creationId xmlns:a16="http://schemas.microsoft.com/office/drawing/2014/main" id="{DA8E0F58-0D3D-4B43-8270-7DF27E4CFEB8}"/>
              </a:ext>
            </a:extLst>
          </p:cNvPr>
          <p:cNvSpPr>
            <a:spLocks noGrp="1"/>
          </p:cNvSpPr>
          <p:nvPr>
            <p:ph idx="1"/>
          </p:nvPr>
        </p:nvSpPr>
        <p:spPr>
          <a:xfrm>
            <a:off x="587230" y="1384184"/>
            <a:ext cx="10855354" cy="5259898"/>
          </a:xfrm>
        </p:spPr>
        <p:txBody>
          <a:bodyPr>
            <a:normAutofit/>
          </a:bodyPr>
          <a:lstStyle/>
          <a:p>
            <a:r>
              <a:rPr lang="pl-PL" dirty="0" err="1">
                <a:solidFill>
                  <a:schemeClr val="tx1"/>
                </a:solidFill>
              </a:rPr>
              <a:t>Ap</a:t>
            </a:r>
            <a:r>
              <a:rPr lang="pl-PL" dirty="0">
                <a:solidFill>
                  <a:schemeClr val="tx1"/>
                </a:solidFill>
              </a:rPr>
              <a:t> 12: rozpoczyna się </a:t>
            </a:r>
            <a:r>
              <a:rPr lang="pl-PL" dirty="0">
                <a:solidFill>
                  <a:srgbClr val="FFFF00"/>
                </a:solidFill>
              </a:rPr>
              <a:t>eschatologiczna </a:t>
            </a:r>
            <a:r>
              <a:rPr lang="pl-PL" dirty="0">
                <a:solidFill>
                  <a:schemeClr val="tx1"/>
                </a:solidFill>
              </a:rPr>
              <a:t>część księgi</a:t>
            </a:r>
          </a:p>
          <a:p>
            <a:r>
              <a:rPr lang="pl-PL" dirty="0">
                <a:solidFill>
                  <a:srgbClr val="92D050"/>
                </a:solidFill>
              </a:rPr>
              <a:t>Do </a:t>
            </a:r>
            <a:r>
              <a:rPr lang="pl-PL" dirty="0" err="1">
                <a:solidFill>
                  <a:srgbClr val="92D050"/>
                </a:solidFill>
              </a:rPr>
              <a:t>Ap</a:t>
            </a:r>
            <a:r>
              <a:rPr lang="pl-PL" dirty="0">
                <a:solidFill>
                  <a:srgbClr val="92D050"/>
                </a:solidFill>
              </a:rPr>
              <a:t> 12</a:t>
            </a:r>
            <a:r>
              <a:rPr lang="pl-PL" dirty="0">
                <a:solidFill>
                  <a:schemeClr val="tx1"/>
                </a:solidFill>
              </a:rPr>
              <a:t>: Kościół wojujący w historii. </a:t>
            </a:r>
            <a:r>
              <a:rPr lang="pl-PL" dirty="0">
                <a:solidFill>
                  <a:srgbClr val="00B0F0"/>
                </a:solidFill>
              </a:rPr>
              <a:t>Od </a:t>
            </a:r>
            <a:r>
              <a:rPr lang="pl-PL" dirty="0" err="1">
                <a:solidFill>
                  <a:srgbClr val="00B0F0"/>
                </a:solidFill>
              </a:rPr>
              <a:t>Ap</a:t>
            </a:r>
            <a:r>
              <a:rPr lang="pl-PL" dirty="0">
                <a:solidFill>
                  <a:srgbClr val="00B0F0"/>
                </a:solidFill>
              </a:rPr>
              <a:t> 12</a:t>
            </a:r>
            <a:r>
              <a:rPr lang="pl-PL" dirty="0">
                <a:solidFill>
                  <a:schemeClr val="tx1"/>
                </a:solidFill>
              </a:rPr>
              <a:t>: Kościół zwycięski czasów ostatecznych</a:t>
            </a:r>
          </a:p>
          <a:p>
            <a:r>
              <a:rPr lang="pl-PL" dirty="0">
                <a:solidFill>
                  <a:schemeClr val="tx1"/>
                </a:solidFill>
              </a:rPr>
              <a:t>Znak wielki: </a:t>
            </a:r>
            <a:r>
              <a:rPr lang="el-GR" dirty="0">
                <a:solidFill>
                  <a:schemeClr val="tx1"/>
                </a:solidFill>
              </a:rPr>
              <a:t>μεγα</a:t>
            </a:r>
            <a:r>
              <a:rPr lang="pl-PL" dirty="0">
                <a:solidFill>
                  <a:schemeClr val="tx1"/>
                </a:solidFill>
              </a:rPr>
              <a:t> </a:t>
            </a:r>
            <a:r>
              <a:rPr lang="el-GR" dirty="0">
                <a:solidFill>
                  <a:schemeClr val="tx1"/>
                </a:solidFill>
              </a:rPr>
              <a:t>σημειον</a:t>
            </a:r>
            <a:endParaRPr lang="pl-PL" dirty="0">
              <a:solidFill>
                <a:schemeClr val="tx1"/>
              </a:solidFill>
            </a:endParaRPr>
          </a:p>
          <a:p>
            <a:r>
              <a:rPr lang="pl-PL" dirty="0">
                <a:solidFill>
                  <a:srgbClr val="FFFF00"/>
                </a:solidFill>
              </a:rPr>
              <a:t>Znak</a:t>
            </a:r>
            <a:r>
              <a:rPr lang="pl-PL" dirty="0">
                <a:solidFill>
                  <a:schemeClr val="tx1"/>
                </a:solidFill>
              </a:rPr>
              <a:t> - obserwowalny element rzeczywistości, który nie jest istotny ze względu na swoje własne cechy, ale na swoją relację do innego elementu rzeczywistości do którego się odnosi (łac. signatum, fr. </a:t>
            </a:r>
            <a:r>
              <a:rPr lang="pl-PL" dirty="0" err="1">
                <a:solidFill>
                  <a:schemeClr val="tx1"/>
                </a:solidFill>
              </a:rPr>
              <a:t>signifie</a:t>
            </a:r>
            <a:r>
              <a:rPr lang="pl-PL" dirty="0">
                <a:solidFill>
                  <a:schemeClr val="tx1"/>
                </a:solidFill>
              </a:rPr>
              <a:t>).</a:t>
            </a:r>
          </a:p>
          <a:p>
            <a:r>
              <a:rPr lang="pl-PL" dirty="0">
                <a:solidFill>
                  <a:schemeClr val="tx1"/>
                </a:solidFill>
              </a:rPr>
              <a:t>Nie chodzi o rzeczywistą kobietę, ale o symbol duchowy</a:t>
            </a:r>
          </a:p>
          <a:p>
            <a:r>
              <a:rPr lang="pl-PL" dirty="0">
                <a:solidFill>
                  <a:schemeClr val="tx1"/>
                </a:solidFill>
              </a:rPr>
              <a:t>Interpretacja </a:t>
            </a:r>
            <a:r>
              <a:rPr lang="pl-PL" dirty="0">
                <a:solidFill>
                  <a:srgbClr val="FFFF00"/>
                </a:solidFill>
              </a:rPr>
              <a:t>eklezjologiczna i mariologiczna</a:t>
            </a:r>
            <a:r>
              <a:rPr lang="pl-PL" i="1" dirty="0">
                <a:solidFill>
                  <a:schemeClr val="tx1"/>
                </a:solidFill>
              </a:rPr>
              <a:t>.</a:t>
            </a:r>
            <a:endParaRPr lang="pl-PL" dirty="0">
              <a:solidFill>
                <a:schemeClr val="tx1"/>
              </a:solidFill>
            </a:endParaRPr>
          </a:p>
        </p:txBody>
      </p:sp>
    </p:spTree>
    <p:extLst>
      <p:ext uri="{BB962C8B-B14F-4D97-AF65-F5344CB8AC3E}">
        <p14:creationId xmlns:p14="http://schemas.microsoft.com/office/powerpoint/2010/main" val="2090725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DD70AF-79FA-43DD-8DAA-165A40B407F2}"/>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FA58FE69-C8B3-4B35-A9D7-82FBFABB5FDC}"/>
              </a:ext>
            </a:extLst>
          </p:cNvPr>
          <p:cNvSpPr>
            <a:spLocks noGrp="1"/>
          </p:cNvSpPr>
          <p:nvPr>
            <p:ph idx="1"/>
          </p:nvPr>
        </p:nvSpPr>
        <p:spPr/>
        <p:txBody>
          <a:bodyPr/>
          <a:lstStyle/>
          <a:p>
            <a:endParaRPr lang="pl-PL"/>
          </a:p>
        </p:txBody>
      </p:sp>
      <p:pic>
        <p:nvPicPr>
          <p:cNvPr id="1026" name="Picture 2" descr="Znalezione obrazy dla zapytania mater ecclesiae">
            <a:extLst>
              <a:ext uri="{FF2B5EF4-FFF2-40B4-BE49-F238E27FC236}">
                <a16:creationId xmlns:a16="http://schemas.microsoft.com/office/drawing/2014/main" id="{D5CE7BD6-3749-4F32-B988-8F6D757C2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975" y="0"/>
            <a:ext cx="87820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74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0EDB58-0BF4-4359-BF18-7CC69BDBB222}"/>
              </a:ext>
            </a:extLst>
          </p:cNvPr>
          <p:cNvSpPr>
            <a:spLocks noGrp="1"/>
          </p:cNvSpPr>
          <p:nvPr>
            <p:ph type="title"/>
          </p:nvPr>
        </p:nvSpPr>
        <p:spPr/>
        <p:txBody>
          <a:bodyPr>
            <a:noAutofit/>
          </a:bodyPr>
          <a:lstStyle/>
          <a:p>
            <a:r>
              <a:rPr lang="pl-PL" sz="4400" b="1" dirty="0">
                <a:solidFill>
                  <a:srgbClr val="FAB000"/>
                </a:solidFill>
              </a:rPr>
              <a:t>Kobieta obleczona w słońce</a:t>
            </a:r>
            <a:endParaRPr lang="pl-PL" sz="4400" b="1" dirty="0">
              <a:solidFill>
                <a:srgbClr val="FAB000"/>
              </a:solidFill>
              <a:latin typeface="Bahnschrift SemiBold SemiConden" panose="020B0502040204020203" pitchFamily="34" charset="0"/>
            </a:endParaRPr>
          </a:p>
        </p:txBody>
      </p:sp>
      <p:sp>
        <p:nvSpPr>
          <p:cNvPr id="3" name="Symbol zastępczy zawartości 2">
            <a:extLst>
              <a:ext uri="{FF2B5EF4-FFF2-40B4-BE49-F238E27FC236}">
                <a16:creationId xmlns:a16="http://schemas.microsoft.com/office/drawing/2014/main" id="{DA8E0F58-0D3D-4B43-8270-7DF27E4CFEB8}"/>
              </a:ext>
            </a:extLst>
          </p:cNvPr>
          <p:cNvSpPr>
            <a:spLocks noGrp="1"/>
          </p:cNvSpPr>
          <p:nvPr>
            <p:ph idx="1"/>
          </p:nvPr>
        </p:nvSpPr>
        <p:spPr>
          <a:xfrm>
            <a:off x="587230" y="1384184"/>
            <a:ext cx="10855354" cy="5259898"/>
          </a:xfrm>
        </p:spPr>
        <p:txBody>
          <a:bodyPr>
            <a:normAutofit/>
          </a:bodyPr>
          <a:lstStyle/>
          <a:p>
            <a:r>
              <a:rPr lang="pl-PL" dirty="0">
                <a:solidFill>
                  <a:schemeClr val="tx1"/>
                </a:solidFill>
              </a:rPr>
              <a:t>Kobieta w Biblii jest symbolem </a:t>
            </a:r>
            <a:r>
              <a:rPr lang="pl-PL" dirty="0">
                <a:solidFill>
                  <a:srgbClr val="FFFF00"/>
                </a:solidFill>
              </a:rPr>
              <a:t>ludu Bożego</a:t>
            </a:r>
            <a:r>
              <a:rPr lang="pl-PL" dirty="0">
                <a:solidFill>
                  <a:schemeClr val="tx1"/>
                </a:solidFill>
              </a:rPr>
              <a:t>, czy to wiernego Bogu, czy odstępczego. </a:t>
            </a:r>
          </a:p>
          <a:p>
            <a:r>
              <a:rPr lang="pl-PL" dirty="0">
                <a:solidFill>
                  <a:schemeClr val="tx1"/>
                </a:solidFill>
              </a:rPr>
              <a:t>W Starym Testamencie Izrael jako Boży lud przymierza jest często przedstawiany jako </a:t>
            </a:r>
            <a:r>
              <a:rPr lang="pl-PL" dirty="0">
                <a:solidFill>
                  <a:srgbClr val="FFFF00"/>
                </a:solidFill>
              </a:rPr>
              <a:t>oblubienica Boga</a:t>
            </a:r>
            <a:r>
              <a:rPr lang="pl-PL" dirty="0">
                <a:solidFill>
                  <a:schemeClr val="tx1"/>
                </a:solidFill>
              </a:rPr>
              <a:t>.</a:t>
            </a:r>
          </a:p>
          <a:p>
            <a:r>
              <a:rPr lang="pl-PL" dirty="0">
                <a:solidFill>
                  <a:schemeClr val="tx1"/>
                </a:solidFill>
              </a:rPr>
              <a:t>W Apokalipsie Jana wierny lud Boży jest przedstawiany jako </a:t>
            </a:r>
            <a:r>
              <a:rPr lang="pl-PL" dirty="0">
                <a:solidFill>
                  <a:srgbClr val="FFFF00"/>
                </a:solidFill>
              </a:rPr>
              <a:t>wierna kobieta</a:t>
            </a:r>
            <a:r>
              <a:rPr lang="pl-PL" dirty="0">
                <a:solidFill>
                  <a:schemeClr val="tx1"/>
                </a:solidFill>
              </a:rPr>
              <a:t>, zaś </a:t>
            </a:r>
            <a:r>
              <a:rPr lang="pl-PL" dirty="0">
                <a:solidFill>
                  <a:srgbClr val="FFFF00"/>
                </a:solidFill>
              </a:rPr>
              <a:t>nierządnica</a:t>
            </a:r>
            <a:r>
              <a:rPr lang="pl-PL" dirty="0">
                <a:solidFill>
                  <a:schemeClr val="tx1"/>
                </a:solidFill>
              </a:rPr>
              <a:t> symbolizuje odstępców i niewiernych.</a:t>
            </a:r>
          </a:p>
          <a:p>
            <a:r>
              <a:rPr lang="pl-PL" dirty="0">
                <a:solidFill>
                  <a:srgbClr val="FFFF00"/>
                </a:solidFill>
              </a:rPr>
              <a:t>Słońce</a:t>
            </a:r>
            <a:r>
              <a:rPr lang="pl-PL" dirty="0">
                <a:solidFill>
                  <a:schemeClr val="tx1"/>
                </a:solidFill>
              </a:rPr>
              <a:t> jako źródło światła symbolizuje ewangelię. </a:t>
            </a:r>
            <a:r>
              <a:rPr lang="pl-PL" dirty="0">
                <a:solidFill>
                  <a:srgbClr val="FFFF00"/>
                </a:solidFill>
              </a:rPr>
              <a:t>Księżyc</a:t>
            </a:r>
            <a:r>
              <a:rPr lang="pl-PL" dirty="0">
                <a:solidFill>
                  <a:schemeClr val="tx1"/>
                </a:solidFill>
              </a:rPr>
              <a:t> odbija światło słońca, a zatem kobieta opiera się na objawieniu starotestamentowym, które odbija światło ewangelii</a:t>
            </a:r>
            <a:endParaRPr lang="pl-PL" i="1" dirty="0">
              <a:solidFill>
                <a:schemeClr val="tx1"/>
              </a:solidFill>
            </a:endParaRPr>
          </a:p>
        </p:txBody>
      </p:sp>
    </p:spTree>
    <p:extLst>
      <p:ext uri="{BB962C8B-B14F-4D97-AF65-F5344CB8AC3E}">
        <p14:creationId xmlns:p14="http://schemas.microsoft.com/office/powerpoint/2010/main" val="1659293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upload.wikimedia.org/wikipedia/commons/1/16/St_John_the_Evangelist_at_Patmos_%28Tobias_Verhaecht%29.jpg">
            <a:extLst>
              <a:ext uri="{FF2B5EF4-FFF2-40B4-BE49-F238E27FC236}">
                <a16:creationId xmlns:a16="http://schemas.microsoft.com/office/drawing/2014/main" id="{635FA93B-C320-4C62-9D99-3F8F1D929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690563"/>
            <a:ext cx="7848600" cy="547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687620"/>
      </p:ext>
    </p:extLst>
  </p:cSld>
  <p:clrMapOvr>
    <a:masterClrMapping/>
  </p:clrMapOvr>
</p:sld>
</file>

<file path=ppt/theme/theme1.xml><?xml version="1.0" encoding="utf-8"?>
<a:theme xmlns:a="http://schemas.openxmlformats.org/drawingml/2006/main" name="Głębokość">
  <a:themeElements>
    <a:clrScheme name="Głębokość">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Głębokość">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łębokość">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TM04033923[[fn=Głębokość]]</Template>
  <TotalTime>1481</TotalTime>
  <Words>1473</Words>
  <Application>Microsoft Office PowerPoint</Application>
  <PresentationFormat>Panoramiczny</PresentationFormat>
  <Paragraphs>72</Paragraphs>
  <Slides>38</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38</vt:i4>
      </vt:variant>
    </vt:vector>
  </HeadingPairs>
  <TitlesOfParts>
    <vt:vector size="42" baseType="lpstr">
      <vt:lpstr>Arial</vt:lpstr>
      <vt:lpstr>Bahnschrift SemiBold SemiConden</vt:lpstr>
      <vt:lpstr>Corbel</vt:lpstr>
      <vt:lpstr>Głębokość</vt:lpstr>
      <vt:lpstr>APOKALIPSA</vt:lpstr>
      <vt:lpstr>Wielki znak na niebie</vt:lpstr>
      <vt:lpstr>Prezentacja programu PowerPoint</vt:lpstr>
      <vt:lpstr>Prezentacja programu PowerPoint</vt:lpstr>
      <vt:lpstr>Prezentacja programu PowerPoint</vt:lpstr>
      <vt:lpstr>Kobieta obleczona w słońce</vt:lpstr>
      <vt:lpstr>Prezentacja programu PowerPoint</vt:lpstr>
      <vt:lpstr>Kobieta obleczona w słońce</vt:lpstr>
      <vt:lpstr>Prezentacja programu PowerPoint</vt:lpstr>
      <vt:lpstr>Prezentacja programu PowerPoint</vt:lpstr>
      <vt:lpstr>Prezentacja programu PowerPoint</vt:lpstr>
      <vt:lpstr>Kobieta obleczona w słońce</vt:lpstr>
      <vt:lpstr>Prezentacja programu PowerPoint</vt:lpstr>
      <vt:lpstr>Prezentacja programu PowerPoint</vt:lpstr>
      <vt:lpstr>wielki smok ognisty</vt:lpstr>
      <vt:lpstr>wielki smok ognisty</vt:lpstr>
      <vt:lpstr>Prezentacja programu PowerPoint</vt:lpstr>
      <vt:lpstr>Prezentacja programu PowerPoint</vt:lpstr>
      <vt:lpstr>I urodziła syna – mężczyznę</vt:lpstr>
      <vt:lpstr>Prezentacja programu PowerPoint</vt:lpstr>
      <vt:lpstr>Prezentacja programu PowerPoint</vt:lpstr>
      <vt:lpstr>Prezentacja programu PowerPoint</vt:lpstr>
      <vt:lpstr>Michał i jego aniołowie</vt:lpstr>
      <vt:lpstr>Prezentacja programu PowerPoint</vt:lpstr>
      <vt:lpstr>Prezentacja programu PowerPoint</vt:lpstr>
      <vt:lpstr>Prezentacja programu PowerPoint</vt:lpstr>
      <vt:lpstr>diabeł  i szatan</vt:lpstr>
      <vt:lpstr>Prezentacja programu PowerPoint</vt:lpstr>
      <vt:lpstr>Kobiecie zaś dano dwa skrzydła wielkiego orła, aby poleciała na pustynię, na swoje miejsce</vt:lpstr>
      <vt:lpstr>Prezentacja programu PowerPoint</vt:lpstr>
      <vt:lpstr>Kobiecie zaś dano dwa skrzydła wielkiego orła, aby poleciała na pustynię, na swoje miejsce</vt:lpstr>
      <vt:lpstr>Prezentacja programu PowerPoint</vt:lpstr>
      <vt:lpstr>Prezentacja programu PowerPoint</vt:lpstr>
      <vt:lpstr>Prezentacja programu PowerPoint</vt:lpstr>
      <vt:lpstr>poszedł walczyć z resztą jej potomstwa</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APOKALIPSA</dc:title>
  <dc:creator>Mateusz Szerszeń</dc:creator>
  <cp:lastModifiedBy>Mateusz Szerszeń</cp:lastModifiedBy>
  <cp:revision>215</cp:revision>
  <dcterms:created xsi:type="dcterms:W3CDTF">2018-09-06T17:04:25Z</dcterms:created>
  <dcterms:modified xsi:type="dcterms:W3CDTF">2019-03-18T20:29:51Z</dcterms:modified>
</cp:coreProperties>
</file>